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55"/>
  </p:notesMasterIdLst>
  <p:handoutMasterIdLst>
    <p:handoutMasterId r:id="rId56"/>
  </p:handoutMasterIdLst>
  <p:sldIdLst>
    <p:sldId id="257" r:id="rId3"/>
    <p:sldId id="345" r:id="rId4"/>
    <p:sldId id="261" r:id="rId5"/>
    <p:sldId id="348" r:id="rId6"/>
    <p:sldId id="356" r:id="rId7"/>
    <p:sldId id="358" r:id="rId8"/>
    <p:sldId id="374" r:id="rId9"/>
    <p:sldId id="439" r:id="rId10"/>
    <p:sldId id="382" r:id="rId11"/>
    <p:sldId id="443" r:id="rId12"/>
    <p:sldId id="489" r:id="rId13"/>
    <p:sldId id="387" r:id="rId14"/>
    <p:sldId id="388" r:id="rId15"/>
    <p:sldId id="440" r:id="rId16"/>
    <p:sldId id="283" r:id="rId17"/>
    <p:sldId id="515" r:id="rId18"/>
    <p:sldId id="369" r:id="rId19"/>
    <p:sldId id="426" r:id="rId20"/>
    <p:sldId id="420" r:id="rId21"/>
    <p:sldId id="350" r:id="rId22"/>
    <p:sldId id="294" r:id="rId23"/>
    <p:sldId id="459" r:id="rId24"/>
    <p:sldId id="524" r:id="rId25"/>
    <p:sldId id="525" r:id="rId26"/>
    <p:sldId id="526" r:id="rId27"/>
    <p:sldId id="519" r:id="rId28"/>
    <p:sldId id="502" r:id="rId29"/>
    <p:sldId id="503" r:id="rId30"/>
    <p:sldId id="504" r:id="rId31"/>
    <p:sldId id="505" r:id="rId32"/>
    <p:sldId id="520" r:id="rId33"/>
    <p:sldId id="521" r:id="rId34"/>
    <p:sldId id="527" r:id="rId35"/>
    <p:sldId id="528" r:id="rId36"/>
    <p:sldId id="529" r:id="rId37"/>
    <p:sldId id="522" r:id="rId38"/>
    <p:sldId id="455" r:id="rId39"/>
    <p:sldId id="523" r:id="rId40"/>
    <p:sldId id="306" r:id="rId41"/>
    <p:sldId id="480" r:id="rId42"/>
    <p:sldId id="302" r:id="rId43"/>
    <p:sldId id="307" r:id="rId44"/>
    <p:sldId id="304" r:id="rId45"/>
    <p:sldId id="531" r:id="rId46"/>
    <p:sldId id="482" r:id="rId47"/>
    <p:sldId id="352" r:id="rId48"/>
    <p:sldId id="354" r:id="rId49"/>
    <p:sldId id="309" r:id="rId50"/>
    <p:sldId id="308" r:id="rId51"/>
    <p:sldId id="477" r:id="rId52"/>
    <p:sldId id="516" r:id="rId53"/>
    <p:sldId id="321" r:id="rId54"/>
  </p:sldIdLst>
  <p:sldSz cx="9144000" cy="6858000" type="screen4x3"/>
  <p:notesSz cx="6797675" cy="987266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1CF4D"/>
    <a:srgbClr val="D7E4BD"/>
    <a:srgbClr val="92D050"/>
    <a:srgbClr val="4F81BD"/>
    <a:srgbClr val="669900"/>
    <a:srgbClr val="009900"/>
    <a:srgbClr val="EBBC9F"/>
    <a:srgbClr val="FF0000"/>
    <a:srgbClr val="00CC00"/>
    <a:srgbClr val="FBE5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963" autoAdjust="0"/>
    <p:restoredTop sz="94107" autoAdjust="0"/>
  </p:normalViewPr>
  <p:slideViewPr>
    <p:cSldViewPr>
      <p:cViewPr varScale="1">
        <p:scale>
          <a:sx n="105" d="100"/>
          <a:sy n="105" d="100"/>
        </p:scale>
        <p:origin x="1392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55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viewProps" Target="viewProps.xml"/><Relationship Id="rId5" Type="http://schemas.openxmlformats.org/officeDocument/2006/relationships/slide" Target="slides/slide3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theme" Target="theme/theme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presProps" Target="presProps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286" cy="493237"/>
          </a:xfrm>
          <a:prstGeom prst="rect">
            <a:avLst/>
          </a:prstGeom>
        </p:spPr>
        <p:txBody>
          <a:bodyPr vert="horz" lIns="91667" tIns="45833" rIns="91667" bIns="45833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792" y="1"/>
            <a:ext cx="2945285" cy="493237"/>
          </a:xfrm>
          <a:prstGeom prst="rect">
            <a:avLst/>
          </a:prstGeom>
        </p:spPr>
        <p:txBody>
          <a:bodyPr vert="horz" lIns="91667" tIns="45833" rIns="91667" bIns="45833" rtlCol="0"/>
          <a:lstStyle>
            <a:lvl1pPr algn="r">
              <a:defRPr sz="1200"/>
            </a:lvl1pPr>
          </a:lstStyle>
          <a:p>
            <a:fld id="{342105BF-6212-4D13-B6AB-68E94FEE49AA}" type="datetimeFigureOut">
              <a:rPr lang="fr-FR" smtClean="0"/>
              <a:t>04/03/2025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842"/>
            <a:ext cx="2945286" cy="493236"/>
          </a:xfrm>
          <a:prstGeom prst="rect">
            <a:avLst/>
          </a:prstGeom>
        </p:spPr>
        <p:txBody>
          <a:bodyPr vert="horz" lIns="91667" tIns="45833" rIns="91667" bIns="45833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792" y="9377842"/>
            <a:ext cx="2945285" cy="493236"/>
          </a:xfrm>
          <a:prstGeom prst="rect">
            <a:avLst/>
          </a:prstGeom>
        </p:spPr>
        <p:txBody>
          <a:bodyPr vert="horz" lIns="91667" tIns="45833" rIns="91667" bIns="45833" rtlCol="0" anchor="b"/>
          <a:lstStyle>
            <a:lvl1pPr algn="r">
              <a:defRPr sz="1200"/>
            </a:lvl1pPr>
          </a:lstStyle>
          <a:p>
            <a:fld id="{108948F3-F7AD-4D41-B547-03E93E169A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18989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3633"/>
          </a:xfrm>
          <a:prstGeom prst="rect">
            <a:avLst/>
          </a:prstGeom>
        </p:spPr>
        <p:txBody>
          <a:bodyPr vert="horz" lIns="91667" tIns="45833" rIns="91667" bIns="45833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3633"/>
          </a:xfrm>
          <a:prstGeom prst="rect">
            <a:avLst/>
          </a:prstGeom>
        </p:spPr>
        <p:txBody>
          <a:bodyPr vert="horz" lIns="91667" tIns="45833" rIns="91667" bIns="45833" rtlCol="0"/>
          <a:lstStyle>
            <a:lvl1pPr algn="r">
              <a:defRPr sz="1200"/>
            </a:lvl1pPr>
          </a:lstStyle>
          <a:p>
            <a:fld id="{E818196C-6E4B-49B2-8265-321ADBD80C77}" type="datetimeFigureOut">
              <a:rPr lang="fr-FR" smtClean="0"/>
              <a:t>04/03/2025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667" tIns="45833" rIns="91667" bIns="45833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6"/>
            <a:ext cx="5438140" cy="4442698"/>
          </a:xfrm>
          <a:prstGeom prst="rect">
            <a:avLst/>
          </a:prstGeom>
        </p:spPr>
        <p:txBody>
          <a:bodyPr vert="horz" lIns="91667" tIns="45833" rIns="91667" bIns="45833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3633"/>
          </a:xfrm>
          <a:prstGeom prst="rect">
            <a:avLst/>
          </a:prstGeom>
        </p:spPr>
        <p:txBody>
          <a:bodyPr vert="horz" lIns="91667" tIns="45833" rIns="91667" bIns="45833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3633"/>
          </a:xfrm>
          <a:prstGeom prst="rect">
            <a:avLst/>
          </a:prstGeom>
        </p:spPr>
        <p:txBody>
          <a:bodyPr vert="horz" lIns="91667" tIns="45833" rIns="91667" bIns="45833" rtlCol="0" anchor="b"/>
          <a:lstStyle>
            <a:lvl1pPr algn="r">
              <a:defRPr sz="1200"/>
            </a:lvl1pPr>
          </a:lstStyle>
          <a:p>
            <a:fld id="{DEE5B170-108F-491C-B6E5-A35B8BDEEB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8585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2496B8-2D6B-47C5-B98F-D1ADC8B8C0E4}" type="slidenum">
              <a:rPr lang="fr-FR"/>
              <a:pPr/>
              <a:t>2</a:t>
            </a:fld>
            <a:endParaRPr lang="fr-FR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272267-0D1A-4CB9-9FDC-7C1F4D013669}" type="slidenum">
              <a:rPr lang="fr-FR" smtClean="0"/>
              <a:pPr/>
              <a:t>28</a:t>
            </a:fld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272267-0D1A-4CB9-9FDC-7C1F4D013669}" type="slidenum">
              <a:rPr lang="fr-FR" smtClean="0"/>
              <a:pPr/>
              <a:t>31</a:t>
            </a:fld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272267-0D1A-4CB9-9FDC-7C1F4D013669}" type="slidenum">
              <a:rPr lang="fr-FR" smtClean="0"/>
              <a:pPr/>
              <a:t>32</a:t>
            </a:fld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272267-0D1A-4CB9-9FDC-7C1F4D013669}" type="slidenum">
              <a:rPr lang="fr-FR" smtClean="0"/>
              <a:pPr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53627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272267-0D1A-4CB9-9FDC-7C1F4D013669}" type="slidenum">
              <a:rPr lang="fr-FR" smtClean="0"/>
              <a:pPr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16159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272267-0D1A-4CB9-9FDC-7C1F4D013669}" type="slidenum">
              <a:rPr lang="fr-FR" smtClean="0"/>
              <a:pPr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94257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E5B170-108F-491C-B6E5-A35B8BDEEBD0}" type="slidenum">
              <a:rPr lang="fr-FR" smtClean="0"/>
              <a:t>36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02673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CA6604-A1AF-4821-9DBF-290CC0B0EF3B}" type="slidenum">
              <a:rPr lang="fr-FR"/>
              <a:pPr/>
              <a:t>39</a:t>
            </a:fld>
            <a:endParaRPr lang="fr-FR"/>
          </a:p>
        </p:txBody>
      </p:sp>
      <p:sp>
        <p:nvSpPr>
          <p:cNvPr id="10854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CA6604-A1AF-4821-9DBF-290CC0B0EF3B}" type="slidenum">
              <a:rPr lang="fr-FR"/>
              <a:pPr/>
              <a:t>42</a:t>
            </a:fld>
            <a:endParaRPr lang="fr-FR"/>
          </a:p>
        </p:txBody>
      </p:sp>
      <p:sp>
        <p:nvSpPr>
          <p:cNvPr id="10854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id="{8C5736BC-BC2F-447E-8C85-E95DE9EF83B7}"/>
              </a:ext>
            </a:extLst>
          </p:cNvPr>
          <p:cNvSpPr txBox="1"/>
          <p:nvPr/>
        </p:nvSpPr>
        <p:spPr>
          <a:xfrm>
            <a:off x="0" y="0"/>
            <a:ext cx="356" cy="35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91440" rIns="91440" bIns="45720" anchor="t" anchorCtr="0" compatLnSpc="1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60242" algn="l"/>
                <a:tab pos="1320841" algn="l"/>
                <a:tab pos="1982876" algn="l"/>
                <a:tab pos="2643118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41F4D684-1B48-4AF4-AF27-79F4DD67D248}" type="slidenum">
              <a:rPr kumimoji="0" lang="fr-FR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/>
                <a:ea typeface="SimSun" pitchFamily="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660242" algn="l"/>
                  <a:tab pos="1320841" algn="l"/>
                  <a:tab pos="1982876" algn="l"/>
                  <a:tab pos="2643118" algn="l"/>
                </a:tabLs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44</a:t>
            </a:fld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/>
              <a:ea typeface="SimSun" pitchFamily="2"/>
              <a:cs typeface="+mn-cs"/>
            </a:endParaRPr>
          </a:p>
        </p:txBody>
      </p:sp>
      <p:sp>
        <p:nvSpPr>
          <p:cNvPr id="3" name="Espace réservé du numéro de diapositive 6">
            <a:extLst>
              <a:ext uri="{FF2B5EF4-FFF2-40B4-BE49-F238E27FC236}">
                <a16:creationId xmlns:a16="http://schemas.microsoft.com/office/drawing/2014/main" id="{4163A84A-F3CD-4D4B-8A7B-1256352972C8}"/>
              </a:ext>
            </a:extLst>
          </p:cNvPr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E5F41722-997E-4C78-BAF8-BCBC91F0B0AD}" type="slidenum">
              <a:rPr kumimoji="0" lang="fr-FR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/>
                <a:ea typeface="Arial Unicode MS" pitchFamily="2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44</a:t>
            </a:fld>
            <a:endParaRPr kumimoji="0" lang="fr-FR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F771AB76-1DA3-4E8B-B108-CD270371FE7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31863" y="750888"/>
            <a:ext cx="4932362" cy="3700462"/>
          </a:xfrm>
          <a:solidFill>
            <a:srgbClr val="4472C4"/>
          </a:solidFill>
          <a:ln w="25402">
            <a:solidFill>
              <a:srgbClr val="2F528F"/>
            </a:solidFill>
            <a:prstDash val="solid"/>
          </a:ln>
        </p:spPr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F6343FB6-5902-41CC-8CF3-EAA731AD6837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79316" y="4689363"/>
            <a:ext cx="5438522" cy="4443124"/>
          </a:xfrm>
        </p:spPr>
        <p:txBody>
          <a:bodyPr wrap="none" lIns="91440" tIns="91440" rIns="91440" bIns="45720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B8073B-C41C-40A2-9399-4E0299CF76E5}" type="slidenum">
              <a:rPr lang="fr-FR"/>
              <a:pPr/>
              <a:t>4</a:t>
            </a:fld>
            <a:endParaRPr lang="fr-FR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CA6604-A1AF-4821-9DBF-290CC0B0EF3B}" type="slidenum">
              <a:rPr lang="fr-FR"/>
              <a:pPr/>
              <a:t>49</a:t>
            </a:fld>
            <a:endParaRPr lang="fr-FR"/>
          </a:p>
        </p:txBody>
      </p:sp>
      <p:sp>
        <p:nvSpPr>
          <p:cNvPr id="10854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1284DB-9CF6-40C0-A355-6FACBD9209D0}" type="slidenum">
              <a:rPr lang="fr-FR"/>
              <a:pPr/>
              <a:t>5</a:t>
            </a:fld>
            <a:endParaRPr lang="fr-FR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1284DB-9CF6-40C0-A355-6FACBD9209D0}" type="slidenum">
              <a:rPr lang="fr-FR"/>
              <a:pPr/>
              <a:t>6</a:t>
            </a:fld>
            <a:endParaRPr lang="fr-FR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1284DB-9CF6-40C0-A355-6FACBD9209D0}" type="slidenum">
              <a:rPr lang="fr-FR"/>
              <a:pPr/>
              <a:t>7</a:t>
            </a:fld>
            <a:endParaRPr lang="fr-FR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2496B8-2D6B-47C5-B98F-D1ADC8B8C0E4}" type="slidenum">
              <a:rPr lang="fr-FR"/>
              <a:pPr/>
              <a:t>10</a:t>
            </a:fld>
            <a:endParaRPr lang="fr-FR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2496B8-2D6B-47C5-B98F-D1ADC8B8C0E4}" type="slidenum">
              <a:rPr lang="fr-FR"/>
              <a:pPr/>
              <a:t>22</a:t>
            </a:fld>
            <a:endParaRPr lang="fr-FR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272267-0D1A-4CB9-9FDC-7C1F4D013669}" type="slidenum">
              <a:rPr lang="fr-FR" smtClean="0"/>
              <a:pPr/>
              <a:t>26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272267-0D1A-4CB9-9FDC-7C1F4D013669}" type="slidenum">
              <a:rPr lang="fr-FR" smtClean="0"/>
              <a:pPr/>
              <a:t>27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D9835-18AC-4D06-A402-2C1E59E2BFAB}" type="datetime1">
              <a:rPr lang="fr-FR" smtClean="0"/>
              <a:t>04/03/2025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CIO de Carcassonne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DFDB4-F2A5-49B0-BBED-7F843F6E48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1889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3215A-E96A-4C24-A60B-58670A70A4D5}" type="datetime1">
              <a:rPr lang="fr-FR" smtClean="0"/>
              <a:t>04/03/2025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CIO de Carcassonne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DFDB4-F2A5-49B0-BBED-7F843F6E48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5004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57456-5574-4F28-8FF8-FF0E1456C30F}" type="datetime1">
              <a:rPr lang="fr-FR" smtClean="0"/>
              <a:t>04/03/2025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CIO de Carcassonne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DFDB4-F2A5-49B0-BBED-7F843F6E48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92961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9080B50-A4DD-49E5-B4E9-493DDC92F7E1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143000" y="1122361"/>
            <a:ext cx="68580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61CADCFE-06BE-4C05-A348-E454B4626821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143000" y="3602041"/>
            <a:ext cx="6858000" cy="1655758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ED64E84-5491-4E31-B0EE-D6C6375D1A1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7C78D7A-FDB0-4CFD-8156-C47BC5E47D4A}" type="datetime1">
              <a:rPr lang="fr-FR"/>
              <a:pPr lvl="0"/>
              <a:t>04/03/2025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4158D3F-8A0D-4008-9A41-4CAA383A225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CIO de Carcassonne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8EFFFEC-5E24-4747-9876-6DE98EDC88B9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D7EC8BF-F1CB-4D5B-AB11-1487C649F3B6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3569832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C28F3C1-8744-4F8B-8D79-18B9EFEDF384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D001053-72F4-443E-A15B-C2AD4C80F944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30319D6-A091-4142-8C97-F703D6C8CF75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66861D6-600A-4D26-A01E-C2A34E42393A}" type="datetime1">
              <a:rPr lang="fr-FR"/>
              <a:pPr lvl="0"/>
              <a:t>04/03/2025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F98DF70-C666-41EB-B01B-B0F370B13C3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CIO de Carcassonne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71FF409-CCFA-4A78-9D1A-987AC4DB298D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394C4F2-4CF6-466B-B3A3-9A2399869419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33522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F8167D3-FE40-4409-A6A8-49983AAD98E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23885" y="1709735"/>
            <a:ext cx="7886700" cy="2852735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77BB9EF-BB18-43B5-8DF7-DE434DE699B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23885" y="4589465"/>
            <a:ext cx="7886700" cy="1500182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0722320-FC42-413B-97E3-8061B4373EE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60CF899-802A-4213-9B24-E522FCE9A9BD}" type="datetime1">
              <a:rPr lang="fr-FR"/>
              <a:pPr lvl="0"/>
              <a:t>04/03/2025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625CFDC-5F4D-4F23-83F1-2B32B7689C98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CIO de Carcassonne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BFB1E81-C21F-4E8D-8A77-7EF4F3277CF1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D3530B1-D9AC-46CD-AB84-4E4170A04FC7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03048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6D5D821-B846-419B-B946-DE623B7684AF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31A38B2-5077-4D3D-8ED4-0044FFA77C3A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57200" y="1604964"/>
            <a:ext cx="4038603" cy="452595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F879A85-084B-478F-8DA1-62334E14C3E0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4648196" y="1604964"/>
            <a:ext cx="4038603" cy="452595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C7245D3-4BAB-439B-8F75-41C48F1D9E7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553C733-28E3-487F-BA19-59771E6F1838}" type="datetime1">
              <a:rPr lang="fr-FR"/>
              <a:pPr lvl="0"/>
              <a:t>04/03/2025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A78D8CE-4507-41A3-935C-5A2640048FE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CIO de Carcassonne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48D2A21-C9E2-4564-8139-8D4751F64F6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896F1C9-1B3D-4C1E-ABBA-7F5AC0E52862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50045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FC033C-21FD-4B66-BA33-F21ED8EE7B3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30241" y="365129"/>
            <a:ext cx="7886700" cy="13255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E58618A-CDCC-456C-A36A-868EFAA968E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30241" y="1681160"/>
            <a:ext cx="3868734" cy="823910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A435267-E383-41D5-9E1B-BC8FBA3D2B41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30241" y="2505071"/>
            <a:ext cx="3868734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A5D277A-A535-452E-B81E-0CE57F32E1E0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4629149" y="1681160"/>
            <a:ext cx="3887791" cy="823910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D47DE29-4D31-4E61-91FF-8AA9696D9C1D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4629149" y="2505071"/>
            <a:ext cx="3887791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99FF1815-81D8-4368-A25E-39E913D621E1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638F6D5-1EED-4129-91C1-D6432DA35F00}" type="datetime1">
              <a:rPr lang="fr-FR"/>
              <a:pPr lvl="0"/>
              <a:t>04/03/2025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C9F563A-D998-4E6B-BF72-F09807810B91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CIO de Carcassonne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D4405D4-2B66-4F0D-BC8C-F862371A5F71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2B25FB5-53DF-451D-A4A1-E112ECC6EF5D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7351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C55F25-81D7-46B3-998D-3EF3C018FD78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668F8DD-9957-41FF-AAFD-1DE239DD96D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DEA6C2C-A4E1-4B5C-B156-16FCAD4FFC65}" type="datetime1">
              <a:rPr lang="fr-FR"/>
              <a:pPr lvl="0"/>
              <a:t>04/03/2025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F9B63B-4FDF-464C-A235-C6C28094CB2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CIO de Carcassonne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920C0BB-92F5-4A5A-8A01-0AB73195357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916543F-70E9-470F-B535-23DC7A560AD7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25216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B9EE6A0-7793-4D5C-A725-E425B4FC7A8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3313016-D958-4AC2-A3C4-1BFFFF6C80C0}" type="datetime1">
              <a:rPr lang="fr-FR"/>
              <a:pPr lvl="0"/>
              <a:t>04/03/2025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4CC5611-8C19-44B7-8093-7F274B756F5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CIO de Carcassonne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9EE2CC8-58D2-4B64-A605-407B8CF6CB7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D4AF5A8-27CB-4967-A594-EE525370684E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0103140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109596E-96DE-4A70-B4EF-9204E987941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30241" y="457200"/>
            <a:ext cx="294957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4B5371D-F45F-4334-BD82-B0DD8AA1DB60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3887791" y="987423"/>
            <a:ext cx="4629149" cy="4873623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A340AF8-5165-4FA1-9731-164F57ABA4A9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30241" y="2057400"/>
            <a:ext cx="2949570" cy="3811584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0F7D7F6-D770-4465-903C-1D88381B55F6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8E80B9E-C7FB-47B2-90F2-F67CAA4D3093}" type="datetime1">
              <a:rPr lang="fr-FR"/>
              <a:pPr lvl="0"/>
              <a:t>04/03/2025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5356E1C-5FBE-4256-977F-95F85E48FA10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CIO de Carcassonne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ACE0D2-2D6F-41DD-AF6A-B34FE8854185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DC32B6A-C9E1-498B-8867-4D81E0698C6D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0238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6E2B1-8D99-44EB-ADF0-EEBF30F6106B}" type="datetime1">
              <a:rPr lang="fr-FR" smtClean="0"/>
              <a:t>04/03/2025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CIO de Carcassonne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DFDB4-F2A5-49B0-BBED-7F843F6E48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7111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D55524-D8BF-4051-BE70-DD41789996B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30241" y="457200"/>
            <a:ext cx="294957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DF54112-2512-489A-807B-343CB9060CF6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3887791" y="987423"/>
            <a:ext cx="4629149" cy="4873623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E11F985-46EF-473E-A68D-0E0BBA976F58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30241" y="2057400"/>
            <a:ext cx="2949570" cy="3811584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590254D-C9D1-440C-9F6C-642F85FD8AFD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DB1F6B3-2068-4B11-A996-6CE24742A88B}" type="datetime1">
              <a:rPr lang="fr-FR"/>
              <a:pPr lvl="0"/>
              <a:t>04/03/2025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76851E9-B2C6-42DB-AD1E-AD321E63E31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CIO de Carcassonne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4D1FA26-A3C1-4F0B-A994-4396541A911D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455C41F-EBE9-4192-A8F1-3F0C8CBDC880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85765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8FAC5C-847E-4736-BF12-9EAFADC1B028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9ACACF1-823D-49E0-91B3-5D38F83D77F0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A868B2A-25FC-42F0-B1A5-EF0F221A45DC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AA2EF21-5ABA-4FC0-AFDF-0D3B27266A69}" type="datetime1">
              <a:rPr lang="fr-FR"/>
              <a:pPr lvl="0"/>
              <a:t>04/03/2025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D244978-13B5-4C21-9397-AB9DEB2510EF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CIO de Carcassonne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1031389-8C0E-48B3-9159-057150112AB7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B44629E-1DA3-4907-BDB7-6449CCD7C077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7250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3E145D0A-69C5-49FE-B99E-BDB7B7D09230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6629400" y="273048"/>
            <a:ext cx="2057400" cy="5857875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1B65FAB-2057-4CEE-A858-D75DC8F52C2A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457200" y="273048"/>
            <a:ext cx="6019796" cy="5857875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F2C2361-D791-4D0F-AF4E-A983877F18B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BD99C14-85CD-43F7-A3F2-FCEE99FF6B74}" type="datetime1">
              <a:rPr lang="fr-FR"/>
              <a:pPr lvl="0"/>
              <a:t>04/03/2025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0D0EDA7-A228-4DD6-9383-F9E76E5E8E2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CIO de Carcassonne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F64CB38-B207-4F2A-A795-22E5B216BB4A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CF12837-FBAF-42AD-8662-FD8F2283C1AC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7100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905E7-C5D5-46E2-A685-1D5F205674CC}" type="datetime1">
              <a:rPr lang="fr-FR" smtClean="0"/>
              <a:t>04/03/2025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CIO de Carcassonne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DFDB4-F2A5-49B0-BBED-7F843F6E48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1303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A62EE-07DF-46B8-BC68-06E89FF6DCFA}" type="datetime1">
              <a:rPr lang="fr-FR" smtClean="0"/>
              <a:t>04/03/2025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CIO de Carcassonne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DFDB4-F2A5-49B0-BBED-7F843F6E48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4420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0FFA7-BE29-468C-9FF7-BF94D8522D68}" type="datetime1">
              <a:rPr lang="fr-FR" smtClean="0"/>
              <a:t>04/03/2025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CIO de Carcassonne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DFDB4-F2A5-49B0-BBED-7F843F6E48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5880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49D9C-E75E-422A-8E33-BFBB3A4EC3B9}" type="datetime1">
              <a:rPr lang="fr-FR" smtClean="0"/>
              <a:t>04/03/2025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CIO de Carcassonne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DFDB4-F2A5-49B0-BBED-7F843F6E48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311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29A5-F016-4B0B-91D0-CE924B162E56}" type="datetime1">
              <a:rPr lang="fr-FR" smtClean="0"/>
              <a:t>04/03/2025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CIO de Carcassonne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DFDB4-F2A5-49B0-BBED-7F843F6E48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391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227AF-CC7C-4091-92CF-4CE22D3B7E6A}" type="datetime1">
              <a:rPr lang="fr-FR" smtClean="0"/>
              <a:t>04/03/2025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CIO de Carcassonne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DFDB4-F2A5-49B0-BBED-7F843F6E48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7035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BD5D5-F90E-4C79-938C-C01F96F9BEC6}" type="datetime1">
              <a:rPr lang="fr-FR" smtClean="0"/>
              <a:t>04/03/2025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CIO de Carcassonne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DFDB4-F2A5-49B0-BBED-7F843F6E48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0683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2F8B70-2D8A-4D85-AB8C-B912A346A8BC}" type="datetime1">
              <a:rPr lang="fr-FR" smtClean="0"/>
              <a:t>04/03/2025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CIO de Carcassonne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ADFDB4-F2A5-49B0-BBED-7F843F6E48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2208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83B032D-C743-4FFF-972E-C385D34535E6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457200" y="6356515"/>
            <a:ext cx="2133359" cy="36468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9144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CE61984E-A977-4142-AA48-276696D974B5}" type="datetime1">
              <a:rPr lang="fr-FR"/>
              <a:pPr lvl="0"/>
              <a:t>04/03/2025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ABB91A3-015D-4203-B947-3F935B81DB54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3124075" y="6356515"/>
            <a:ext cx="2895118" cy="36468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9144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r>
              <a:rPr lang="fr-FR"/>
              <a:t>CIO de Carcassonne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5A6FEF1-4909-435B-B4D2-499704FFCF89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6553084" y="6356515"/>
            <a:ext cx="2133359" cy="36468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9144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EBE22323-734A-470F-B91D-A0CA9983A58D}" type="slidenum">
              <a:t>‹N°›</a:t>
            </a:fld>
            <a:endParaRPr lang="fr-FR"/>
          </a:p>
        </p:txBody>
      </p:sp>
      <p:sp>
        <p:nvSpPr>
          <p:cNvPr id="5" name="Espace réservé du titre 4">
            <a:extLst>
              <a:ext uri="{FF2B5EF4-FFF2-40B4-BE49-F238E27FC236}">
                <a16:creationId xmlns:a16="http://schemas.microsoft.com/office/drawing/2014/main" id="{5BCDA71B-D62F-4718-AB1D-D3435FF8181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73597"/>
            <a:ext cx="8229243" cy="114480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lvl="0"/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8B9F14B6-C2FC-4C86-B075-48B2C588140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57200" y="1604515"/>
            <a:ext cx="8229243" cy="452592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845200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0" marR="0" lvl="0" indent="0" algn="l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fr-FR" sz="1800" b="0" i="0" u="none" strike="noStrike" kern="1200" cap="none" spc="0" baseline="0">
          <a:solidFill>
            <a:srgbClr val="000000"/>
          </a:solidFill>
          <a:uFillTx/>
          <a:latin typeface="Calibri" pitchFamily="18"/>
          <a:ea typeface="SimSun" pitchFamily="2"/>
          <a:cs typeface="Arial Unicode MS" pitchFamily="2"/>
        </a:defRPr>
      </a:lvl1pPr>
    </p:titleStyle>
    <p:bodyStyle>
      <a:lvl1pPr marL="0" marR="0" lvl="0" indent="0" algn="l" defTabSz="914400" rtl="0" fontAlgn="auto" hangingPunct="1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fr-FR" sz="3200" b="0" i="0" u="none" strike="noStrike" kern="1200" cap="none" spc="0" baseline="0">
          <a:solidFill>
            <a:srgbClr val="000000"/>
          </a:solidFill>
          <a:uFillTx/>
          <a:latin typeface="Calibri" pitchFamily="18"/>
          <a:ea typeface="SimSun" pitchFamily="2"/>
          <a:cs typeface="Arial Unicode MS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fr-FR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fr-FR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fr-FR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fr-FR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wmf"/><Relationship Id="rId7" Type="http://schemas.openxmlformats.org/officeDocument/2006/relationships/image" Target="../media/image11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emf"/><Relationship Id="rId5" Type="http://schemas.openxmlformats.org/officeDocument/2006/relationships/image" Target="../media/image9.gif"/><Relationship Id="rId10" Type="http://schemas.openxmlformats.org/officeDocument/2006/relationships/image" Target="../media/image5.png"/><Relationship Id="rId4" Type="http://schemas.openxmlformats.org/officeDocument/2006/relationships/image" Target="../media/image8.wmf"/><Relationship Id="rId9" Type="http://schemas.openxmlformats.org/officeDocument/2006/relationships/image" Target="../media/image13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993565" y="1268760"/>
            <a:ext cx="7113667" cy="3416320"/>
          </a:xfrm>
          <a:custGeom>
            <a:avLst/>
            <a:gdLst>
              <a:gd name="connsiteX0" fmla="*/ 0 w 6912768"/>
              <a:gd name="connsiteY0" fmla="*/ 0 h 3416320"/>
              <a:gd name="connsiteX1" fmla="*/ 6912768 w 6912768"/>
              <a:gd name="connsiteY1" fmla="*/ 0 h 3416320"/>
              <a:gd name="connsiteX2" fmla="*/ 6912768 w 6912768"/>
              <a:gd name="connsiteY2" fmla="*/ 3416320 h 3416320"/>
              <a:gd name="connsiteX3" fmla="*/ 0 w 6912768"/>
              <a:gd name="connsiteY3" fmla="*/ 3416320 h 3416320"/>
              <a:gd name="connsiteX4" fmla="*/ 0 w 6912768"/>
              <a:gd name="connsiteY4" fmla="*/ 0 h 3416320"/>
              <a:gd name="connsiteX0" fmla="*/ 277091 w 6912768"/>
              <a:gd name="connsiteY0" fmla="*/ 471055 h 3416320"/>
              <a:gd name="connsiteX1" fmla="*/ 6912768 w 6912768"/>
              <a:gd name="connsiteY1" fmla="*/ 0 h 3416320"/>
              <a:gd name="connsiteX2" fmla="*/ 6912768 w 6912768"/>
              <a:gd name="connsiteY2" fmla="*/ 3416320 h 3416320"/>
              <a:gd name="connsiteX3" fmla="*/ 0 w 6912768"/>
              <a:gd name="connsiteY3" fmla="*/ 3416320 h 3416320"/>
              <a:gd name="connsiteX4" fmla="*/ 277091 w 6912768"/>
              <a:gd name="connsiteY4" fmla="*/ 471055 h 3416320"/>
              <a:gd name="connsiteX0" fmla="*/ 277091 w 6912768"/>
              <a:gd name="connsiteY0" fmla="*/ 471055 h 3416320"/>
              <a:gd name="connsiteX1" fmla="*/ 6912768 w 6912768"/>
              <a:gd name="connsiteY1" fmla="*/ 0 h 3416320"/>
              <a:gd name="connsiteX2" fmla="*/ 6317022 w 6912768"/>
              <a:gd name="connsiteY2" fmla="*/ 2792866 h 3416320"/>
              <a:gd name="connsiteX3" fmla="*/ 0 w 6912768"/>
              <a:gd name="connsiteY3" fmla="*/ 3416320 h 3416320"/>
              <a:gd name="connsiteX4" fmla="*/ 277091 w 6912768"/>
              <a:gd name="connsiteY4" fmla="*/ 471055 h 3416320"/>
              <a:gd name="connsiteX0" fmla="*/ 277091 w 6970213"/>
              <a:gd name="connsiteY0" fmla="*/ 471055 h 3416320"/>
              <a:gd name="connsiteX1" fmla="*/ 6912768 w 6970213"/>
              <a:gd name="connsiteY1" fmla="*/ 0 h 3416320"/>
              <a:gd name="connsiteX2" fmla="*/ 6317022 w 6970213"/>
              <a:gd name="connsiteY2" fmla="*/ 2792866 h 3416320"/>
              <a:gd name="connsiteX3" fmla="*/ 0 w 6970213"/>
              <a:gd name="connsiteY3" fmla="*/ 3416320 h 3416320"/>
              <a:gd name="connsiteX4" fmla="*/ 277091 w 6970213"/>
              <a:gd name="connsiteY4" fmla="*/ 471055 h 3416320"/>
              <a:gd name="connsiteX0" fmla="*/ 360218 w 6970213"/>
              <a:gd name="connsiteY0" fmla="*/ 651164 h 3416320"/>
              <a:gd name="connsiteX1" fmla="*/ 6912768 w 6970213"/>
              <a:gd name="connsiteY1" fmla="*/ 0 h 3416320"/>
              <a:gd name="connsiteX2" fmla="*/ 6317022 w 6970213"/>
              <a:gd name="connsiteY2" fmla="*/ 2792866 h 3416320"/>
              <a:gd name="connsiteX3" fmla="*/ 0 w 6970213"/>
              <a:gd name="connsiteY3" fmla="*/ 3416320 h 3416320"/>
              <a:gd name="connsiteX4" fmla="*/ 360218 w 6970213"/>
              <a:gd name="connsiteY4" fmla="*/ 651164 h 3416320"/>
              <a:gd name="connsiteX0" fmla="*/ 503672 w 7113667"/>
              <a:gd name="connsiteY0" fmla="*/ 651164 h 3416320"/>
              <a:gd name="connsiteX1" fmla="*/ 7056222 w 7113667"/>
              <a:gd name="connsiteY1" fmla="*/ 0 h 3416320"/>
              <a:gd name="connsiteX2" fmla="*/ 6460476 w 7113667"/>
              <a:gd name="connsiteY2" fmla="*/ 2792866 h 3416320"/>
              <a:gd name="connsiteX3" fmla="*/ 143454 w 7113667"/>
              <a:gd name="connsiteY3" fmla="*/ 3416320 h 3416320"/>
              <a:gd name="connsiteX4" fmla="*/ 503672 w 7113667"/>
              <a:gd name="connsiteY4" fmla="*/ 651164 h 3416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13667" h="3416320">
                <a:moveTo>
                  <a:pt x="503672" y="651164"/>
                </a:moveTo>
                <a:lnTo>
                  <a:pt x="7056222" y="0"/>
                </a:lnTo>
                <a:cubicBezTo>
                  <a:pt x="6857640" y="930955"/>
                  <a:pt x="7601167" y="1764929"/>
                  <a:pt x="6460476" y="2792866"/>
                </a:cubicBezTo>
                <a:lnTo>
                  <a:pt x="143454" y="3416320"/>
                </a:lnTo>
                <a:cubicBezTo>
                  <a:pt x="263527" y="2494601"/>
                  <a:pt x="-447674" y="1268083"/>
                  <a:pt x="503672" y="651164"/>
                </a:cubicBezTo>
                <a:close/>
              </a:path>
            </a:pathLst>
          </a:custGeom>
          <a:solidFill>
            <a:schemeClr val="accent1">
              <a:lumMod val="75000"/>
              <a:alpha val="39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fr-FR" sz="5400" b="1" dirty="0">
              <a:ln w="38100" cmpd="tri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fr-FR" sz="5400" b="1" dirty="0">
                <a:ln w="38100" cmpd="tri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APRES LA CLASSE DE TROISIEME</a:t>
            </a:r>
          </a:p>
          <a:p>
            <a:pPr algn="ctr"/>
            <a:endParaRPr lang="fr-FR" sz="5400" b="1" dirty="0">
              <a:ln w="38100" cmpd="tri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981" y="208636"/>
            <a:ext cx="1000513" cy="560449"/>
          </a:xfrm>
          <a:prstGeom prst="rect">
            <a:avLst/>
          </a:prstGeom>
        </p:spPr>
      </p:pic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87960" cy="365125"/>
          </a:xfrm>
        </p:spPr>
        <p:txBody>
          <a:bodyPr/>
          <a:lstStyle/>
          <a:p>
            <a:r>
              <a:rPr lang="fr-FR" dirty="0"/>
              <a:t>CIO de Carcassonne</a:t>
            </a:r>
          </a:p>
        </p:txBody>
      </p:sp>
      <p:sp>
        <p:nvSpPr>
          <p:cNvPr id="5" name="Espace réservé du pied de page 3"/>
          <p:cNvSpPr txBox="1">
            <a:spLocks/>
          </p:cNvSpPr>
          <p:nvPr/>
        </p:nvSpPr>
        <p:spPr>
          <a:xfrm>
            <a:off x="5724128" y="6356349"/>
            <a:ext cx="28879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Dernière mise à jour 13/03/2024</a:t>
            </a:r>
          </a:p>
        </p:txBody>
      </p:sp>
    </p:spTree>
    <p:extLst>
      <p:ext uri="{BB962C8B-B14F-4D97-AF65-F5344CB8AC3E}">
        <p14:creationId xmlns:p14="http://schemas.microsoft.com/office/powerpoint/2010/main" val="26329994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" name="AutoShape 10"/>
          <p:cNvSpPr>
            <a:spLocks noChangeArrowheads="1"/>
          </p:cNvSpPr>
          <p:nvPr/>
        </p:nvSpPr>
        <p:spPr bwMode="auto">
          <a:xfrm>
            <a:off x="127489" y="6326188"/>
            <a:ext cx="8839200" cy="461962"/>
          </a:xfrm>
          <a:prstGeom prst="roundRect">
            <a:avLst>
              <a:gd name="adj" fmla="val 16667"/>
            </a:avLst>
          </a:prstGeom>
          <a:solidFill>
            <a:srgbClr val="808080"/>
          </a:solidFill>
          <a:ln w="57150">
            <a:solidFill>
              <a:srgbClr val="4D4D4D"/>
            </a:solidFill>
            <a:round/>
            <a:headEnd/>
            <a:tailEnd/>
          </a:ln>
          <a:effectLst/>
        </p:spPr>
        <p:txBody>
          <a:bodyPr wrap="none" lIns="105869" tIns="52935" rIns="105869" bIns="52935" anchor="ctr"/>
          <a:lstStyle/>
          <a:p>
            <a:pPr algn="ctr" defTabSz="1058863" eaLnBrk="0" hangingPunct="0">
              <a:lnSpc>
                <a:spcPct val="110000"/>
              </a:lnSpc>
            </a:pPr>
            <a:r>
              <a:rPr lang="fr-FR" sz="2600">
                <a:solidFill>
                  <a:schemeClr val="bg1"/>
                </a:solidFill>
                <a:latin typeface="Arial Black" pitchFamily="34" charset="0"/>
              </a:rPr>
              <a:t>T R O I S I E M E</a:t>
            </a:r>
          </a:p>
        </p:txBody>
      </p:sp>
      <p:sp>
        <p:nvSpPr>
          <p:cNvPr id="4107" name="AutoShape 11"/>
          <p:cNvSpPr>
            <a:spLocks noChangeArrowheads="1"/>
          </p:cNvSpPr>
          <p:nvPr/>
        </p:nvSpPr>
        <p:spPr bwMode="auto">
          <a:xfrm>
            <a:off x="1170408" y="4642247"/>
            <a:ext cx="7001992" cy="936000"/>
          </a:xfrm>
          <a:prstGeom prst="roundRect">
            <a:avLst>
              <a:gd name="adj" fmla="val 16667"/>
            </a:avLst>
          </a:prstGeom>
          <a:solidFill>
            <a:srgbClr val="CC3399"/>
          </a:solidFill>
          <a:ln w="76200">
            <a:solidFill>
              <a:srgbClr val="CC0066"/>
            </a:solidFill>
            <a:round/>
            <a:headEnd/>
            <a:tailEnd/>
          </a:ln>
          <a:effectLst/>
        </p:spPr>
        <p:txBody>
          <a:bodyPr wrap="none" lIns="105869" tIns="52935" rIns="105869" bIns="52935" anchor="ctr"/>
          <a:lstStyle/>
          <a:p>
            <a:pPr algn="ctr" defTabSz="1058863" eaLnBrk="0" hangingPunct="0">
              <a:lnSpc>
                <a:spcPct val="80000"/>
              </a:lnSpc>
            </a:pPr>
            <a:r>
              <a:rPr lang="fr-FR" sz="3200" dirty="0">
                <a:solidFill>
                  <a:schemeClr val="bg1"/>
                </a:solidFill>
                <a:latin typeface="Impact" pitchFamily="34" charset="0"/>
              </a:rPr>
              <a:t>  </a:t>
            </a:r>
            <a:r>
              <a:rPr lang="fr-FR" sz="2800" dirty="0">
                <a:solidFill>
                  <a:schemeClr val="bg1"/>
                </a:solidFill>
                <a:latin typeface="Impact" pitchFamily="34" charset="0"/>
              </a:rPr>
              <a:t>SECONDE  GT  </a:t>
            </a:r>
          </a:p>
          <a:p>
            <a:pPr algn="ctr" defTabSz="1058863" eaLnBrk="0" hangingPunct="0">
              <a:lnSpc>
                <a:spcPct val="90000"/>
              </a:lnSpc>
            </a:pPr>
            <a:r>
              <a:rPr lang="fr-FR" sz="1600" b="1" dirty="0">
                <a:solidFill>
                  <a:schemeClr val="bg1"/>
                </a:solidFill>
                <a:latin typeface="Arial Narrow" pitchFamily="34" charset="0"/>
              </a:rPr>
              <a:t>Seconde générale &amp; technologique</a:t>
            </a:r>
          </a:p>
        </p:txBody>
      </p:sp>
      <p:pic>
        <p:nvPicPr>
          <p:cNvPr id="4111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5400000">
            <a:off x="4417976" y="5603631"/>
            <a:ext cx="536575" cy="90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36" name="Text Box 40"/>
          <p:cNvSpPr txBox="1">
            <a:spLocks noChangeArrowheads="1"/>
          </p:cNvSpPr>
          <p:nvPr/>
        </p:nvSpPr>
        <p:spPr bwMode="auto">
          <a:xfrm>
            <a:off x="2257656" y="1376524"/>
            <a:ext cx="1327642" cy="822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726" tIns="41363" rIns="82726" bIns="41363">
            <a:spAutoFit/>
          </a:bodyPr>
          <a:lstStyle/>
          <a:p>
            <a:pPr algn="ctr" defTabSz="1058863" eaLnBrk="0" hangingPunct="0"/>
            <a:r>
              <a:rPr lang="fr-FR" sz="2400" dirty="0">
                <a:solidFill>
                  <a:srgbClr val="000066"/>
                </a:solidFill>
                <a:latin typeface="Impact" pitchFamily="34" charset="0"/>
              </a:rPr>
              <a:t>VOIE</a:t>
            </a:r>
          </a:p>
          <a:p>
            <a:pPr algn="ctr" defTabSz="1058863" eaLnBrk="0" hangingPunct="0"/>
            <a:r>
              <a:rPr lang="fr-FR" sz="2400" dirty="0">
                <a:solidFill>
                  <a:srgbClr val="000066"/>
                </a:solidFill>
                <a:latin typeface="Impact" pitchFamily="34" charset="0"/>
              </a:rPr>
              <a:t>GENERALE</a:t>
            </a:r>
          </a:p>
        </p:txBody>
      </p:sp>
      <p:sp>
        <p:nvSpPr>
          <p:cNvPr id="4137" name="Text Box 41"/>
          <p:cNvSpPr txBox="1">
            <a:spLocks noChangeArrowheads="1"/>
          </p:cNvSpPr>
          <p:nvPr/>
        </p:nvSpPr>
        <p:spPr bwMode="auto">
          <a:xfrm>
            <a:off x="5508725" y="1376524"/>
            <a:ext cx="2118051" cy="822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726" tIns="41363" rIns="82726" bIns="41363">
            <a:spAutoFit/>
          </a:bodyPr>
          <a:lstStyle/>
          <a:p>
            <a:pPr algn="ctr" defTabSz="1058863" eaLnBrk="0" hangingPunct="0"/>
            <a:r>
              <a:rPr lang="fr-FR" sz="2400" dirty="0">
                <a:solidFill>
                  <a:srgbClr val="800000"/>
                </a:solidFill>
                <a:latin typeface="Impact" pitchFamily="34" charset="0"/>
              </a:rPr>
              <a:t>VOIE</a:t>
            </a:r>
          </a:p>
          <a:p>
            <a:pPr algn="ctr" defTabSz="1058863" eaLnBrk="0" hangingPunct="0"/>
            <a:r>
              <a:rPr lang="fr-FR" sz="2400" dirty="0">
                <a:solidFill>
                  <a:srgbClr val="800000"/>
                </a:solidFill>
                <a:latin typeface="Impact" pitchFamily="34" charset="0"/>
              </a:rPr>
              <a:t>TECHNOLOGIQUE</a:t>
            </a:r>
          </a:p>
        </p:txBody>
      </p:sp>
      <p:sp>
        <p:nvSpPr>
          <p:cNvPr id="4114" name="AutoShape 18"/>
          <p:cNvSpPr>
            <a:spLocks noChangeArrowheads="1"/>
          </p:cNvSpPr>
          <p:nvPr/>
        </p:nvSpPr>
        <p:spPr bwMode="auto">
          <a:xfrm>
            <a:off x="1229024" y="3458020"/>
            <a:ext cx="3313566" cy="936000"/>
          </a:xfrm>
          <a:prstGeom prst="roundRect">
            <a:avLst>
              <a:gd name="adj" fmla="val 16667"/>
            </a:avLst>
          </a:prstGeom>
          <a:solidFill>
            <a:srgbClr val="000066"/>
          </a:solidFill>
          <a:ln w="76200">
            <a:solidFill>
              <a:srgbClr val="00B0F0"/>
            </a:solidFill>
            <a:round/>
            <a:headEnd/>
            <a:tailEnd/>
          </a:ln>
          <a:effectLst/>
        </p:spPr>
        <p:txBody>
          <a:bodyPr wrap="none" lIns="105869" tIns="52935" rIns="105869" bIns="52935" anchor="ctr"/>
          <a:lstStyle/>
          <a:p>
            <a:pPr algn="ctr" defTabSz="1058863" eaLnBrk="0" hangingPunct="0"/>
            <a:r>
              <a:rPr lang="fr-FR" sz="2000" dirty="0">
                <a:solidFill>
                  <a:schemeClr val="bg1"/>
                </a:solidFill>
                <a:latin typeface="Impact" pitchFamily="34" charset="0"/>
              </a:rPr>
              <a:t>1</a:t>
            </a:r>
            <a:r>
              <a:rPr lang="fr-FR" sz="2000" baseline="30000" dirty="0">
                <a:solidFill>
                  <a:schemeClr val="bg1"/>
                </a:solidFill>
                <a:latin typeface="Impact" pitchFamily="34" charset="0"/>
              </a:rPr>
              <a:t>e</a:t>
            </a:r>
            <a:r>
              <a:rPr lang="fr-FR" sz="2000" dirty="0">
                <a:solidFill>
                  <a:schemeClr val="bg1"/>
                </a:solidFill>
                <a:latin typeface="Impact" pitchFamily="34" charset="0"/>
              </a:rPr>
              <a:t>  GENERALE</a:t>
            </a:r>
          </a:p>
        </p:txBody>
      </p:sp>
      <p:sp>
        <p:nvSpPr>
          <p:cNvPr id="4115" name="AutoShape 19"/>
          <p:cNvSpPr>
            <a:spLocks noChangeArrowheads="1"/>
          </p:cNvSpPr>
          <p:nvPr/>
        </p:nvSpPr>
        <p:spPr bwMode="auto">
          <a:xfrm>
            <a:off x="4858834" y="3458020"/>
            <a:ext cx="3313566" cy="936000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762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lIns="105869" tIns="52935" rIns="105869" bIns="52935" anchor="ctr"/>
          <a:lstStyle/>
          <a:p>
            <a:pPr algn="ctr" defTabSz="1058863" eaLnBrk="0" hangingPunct="0"/>
            <a:r>
              <a:rPr lang="fr-FR" dirty="0">
                <a:solidFill>
                  <a:schemeClr val="bg1"/>
                </a:solidFill>
                <a:latin typeface="Impact" pitchFamily="34" charset="0"/>
              </a:rPr>
              <a:t>1</a:t>
            </a:r>
            <a:r>
              <a:rPr lang="fr-FR" baseline="30000" dirty="0">
                <a:solidFill>
                  <a:schemeClr val="bg1"/>
                </a:solidFill>
                <a:latin typeface="Impact" pitchFamily="34" charset="0"/>
              </a:rPr>
              <a:t>e</a:t>
            </a:r>
            <a:r>
              <a:rPr lang="fr-FR" dirty="0">
                <a:solidFill>
                  <a:schemeClr val="bg1"/>
                </a:solidFill>
                <a:latin typeface="Impact" pitchFamily="34" charset="0"/>
              </a:rPr>
              <a:t>  TECHNOLOGIQUE</a:t>
            </a:r>
            <a:endParaRPr lang="fr-FR" sz="1400" dirty="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4116" name="AutoShape 20"/>
          <p:cNvSpPr>
            <a:spLocks noChangeArrowheads="1"/>
          </p:cNvSpPr>
          <p:nvPr/>
        </p:nvSpPr>
        <p:spPr bwMode="auto">
          <a:xfrm>
            <a:off x="1229024" y="2289572"/>
            <a:ext cx="3313566" cy="936000"/>
          </a:xfrm>
          <a:prstGeom prst="roundRect">
            <a:avLst>
              <a:gd name="adj" fmla="val 16667"/>
            </a:avLst>
          </a:prstGeom>
          <a:solidFill>
            <a:srgbClr val="000066"/>
          </a:solidFill>
          <a:ln w="76200">
            <a:solidFill>
              <a:srgbClr val="00B0F0"/>
            </a:solidFill>
            <a:round/>
            <a:headEnd/>
            <a:tailEnd/>
          </a:ln>
          <a:effectLst/>
        </p:spPr>
        <p:txBody>
          <a:bodyPr wrap="none" lIns="105869" tIns="52935" rIns="105869" bIns="52935" anchor="ctr"/>
          <a:lstStyle/>
          <a:p>
            <a:pPr algn="ctr" defTabSz="1058863" eaLnBrk="0" hangingPunct="0"/>
            <a:r>
              <a:rPr lang="fr-FR" sz="2000" dirty="0">
                <a:solidFill>
                  <a:schemeClr val="bg1"/>
                </a:solidFill>
                <a:latin typeface="Impact" pitchFamily="34" charset="0"/>
              </a:rPr>
              <a:t>TERMINALE</a:t>
            </a:r>
          </a:p>
          <a:p>
            <a:pPr algn="ctr" defTabSz="1058863" eaLnBrk="0" hangingPunct="0">
              <a:lnSpc>
                <a:spcPct val="105000"/>
              </a:lnSpc>
            </a:pPr>
            <a:r>
              <a:rPr lang="fr-FR" sz="2000" dirty="0">
                <a:solidFill>
                  <a:schemeClr val="bg1"/>
                </a:solidFill>
                <a:latin typeface="Impact" pitchFamily="34" charset="0"/>
              </a:rPr>
              <a:t>GENERALE</a:t>
            </a:r>
          </a:p>
        </p:txBody>
      </p:sp>
      <p:sp>
        <p:nvSpPr>
          <p:cNvPr id="4117" name="AutoShape 21"/>
          <p:cNvSpPr>
            <a:spLocks noChangeArrowheads="1"/>
          </p:cNvSpPr>
          <p:nvPr/>
        </p:nvSpPr>
        <p:spPr bwMode="auto">
          <a:xfrm>
            <a:off x="4858834" y="2280464"/>
            <a:ext cx="3313566" cy="936000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762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lIns="105869" tIns="52935" rIns="105869" bIns="52935" anchor="ctr"/>
          <a:lstStyle/>
          <a:p>
            <a:pPr algn="ctr" defTabSz="1058863" eaLnBrk="0" hangingPunct="0"/>
            <a:r>
              <a:rPr lang="fr-FR" dirty="0">
                <a:solidFill>
                  <a:schemeClr val="bg1"/>
                </a:solidFill>
                <a:latin typeface="Impact" pitchFamily="34" charset="0"/>
              </a:rPr>
              <a:t>TERMINALE</a:t>
            </a:r>
          </a:p>
          <a:p>
            <a:pPr algn="ctr" defTabSz="1058863" eaLnBrk="0" hangingPunct="0">
              <a:lnSpc>
                <a:spcPct val="105000"/>
              </a:lnSpc>
            </a:pPr>
            <a:r>
              <a:rPr lang="fr-FR" dirty="0">
                <a:solidFill>
                  <a:schemeClr val="bg1"/>
                </a:solidFill>
                <a:latin typeface="Impact" pitchFamily="34" charset="0"/>
              </a:rPr>
              <a:t>TECHNOLOGIQUE</a:t>
            </a:r>
            <a:endParaRPr lang="fr-FR" sz="1400" dirty="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4164" name="Text Box 68"/>
          <p:cNvSpPr txBox="1">
            <a:spLocks noChangeArrowheads="1"/>
          </p:cNvSpPr>
          <p:nvPr/>
        </p:nvSpPr>
        <p:spPr bwMode="auto">
          <a:xfrm>
            <a:off x="302176" y="765176"/>
            <a:ext cx="8518296" cy="415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726" tIns="41363" rIns="82726" bIns="41363">
            <a:spAutoFit/>
          </a:bodyPr>
          <a:lstStyle/>
          <a:p>
            <a:pPr algn="ctr" defTabSz="1058863" eaLnBrk="0" hangingPunct="0">
              <a:lnSpc>
                <a:spcPct val="90000"/>
              </a:lnSpc>
            </a:pPr>
            <a:r>
              <a:rPr lang="fr-FR" sz="2400" b="1" dirty="0">
                <a:solidFill>
                  <a:srgbClr val="0000CC"/>
                </a:solidFill>
                <a:latin typeface="Century Gothic" pitchFamily="34" charset="0"/>
              </a:rPr>
              <a:t>Etudes supérieures</a:t>
            </a:r>
          </a:p>
        </p:txBody>
      </p:sp>
      <p:sp>
        <p:nvSpPr>
          <p:cNvPr id="4165" name="AutoShape 69"/>
          <p:cNvSpPr>
            <a:spLocks noChangeArrowheads="1"/>
          </p:cNvSpPr>
          <p:nvPr/>
        </p:nvSpPr>
        <p:spPr bwMode="auto">
          <a:xfrm>
            <a:off x="229642" y="765176"/>
            <a:ext cx="8590830" cy="431328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0000CC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pic>
        <p:nvPicPr>
          <p:cNvPr id="34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85417" y="4370583"/>
            <a:ext cx="764669" cy="271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3472" y="4303469"/>
            <a:ext cx="764669" cy="2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7" name="Flèche vers le haut 36"/>
          <p:cNvSpPr/>
          <p:nvPr/>
        </p:nvSpPr>
        <p:spPr>
          <a:xfrm>
            <a:off x="6335617" y="1016484"/>
            <a:ext cx="360000" cy="360040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CIO de Carcassonne</a:t>
            </a:r>
          </a:p>
        </p:txBody>
      </p:sp>
      <p:sp>
        <p:nvSpPr>
          <p:cNvPr id="42" name="Flèche vers le haut 41"/>
          <p:cNvSpPr/>
          <p:nvPr/>
        </p:nvSpPr>
        <p:spPr>
          <a:xfrm>
            <a:off x="2741477" y="1001089"/>
            <a:ext cx="360000" cy="360040"/>
          </a:xfrm>
          <a:prstGeom prst="upArrow">
            <a:avLst/>
          </a:prstGeom>
          <a:solidFill>
            <a:srgbClr val="000099"/>
          </a:solidFill>
          <a:ln>
            <a:solidFill>
              <a:srgbClr val="AC66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5" name="Image 4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46" y="220265"/>
            <a:ext cx="586287" cy="328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2751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5063784"/>
              </p:ext>
            </p:extLst>
          </p:nvPr>
        </p:nvGraphicFramePr>
        <p:xfrm>
          <a:off x="1187450" y="3789363"/>
          <a:ext cx="7080249" cy="27417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00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600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00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5705">
                <a:tc gridSpan="3"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fr-FR" sz="1800" dirty="0">
                          <a:solidFill>
                            <a:srgbClr val="002060"/>
                          </a:solidFill>
                        </a:rPr>
                        <a:t>TRONC COMMUN</a:t>
                      </a:r>
                    </a:p>
                  </a:txBody>
                  <a:tcPr marL="91437" marR="91437" marT="45713" marB="45713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CC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4263">
                <a:tc gridSpan="3"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fr-FR" sz="1800" dirty="0">
                          <a:solidFill>
                            <a:srgbClr val="002060"/>
                          </a:solidFill>
                        </a:rPr>
                        <a:t>Français                     - LVA          - Enseignement Scientifique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sz="1800" dirty="0">
                          <a:solidFill>
                            <a:srgbClr val="002060"/>
                          </a:solidFill>
                        </a:rPr>
                        <a:t>Histoire Géo              - LVB          - EMC           - Mathématiques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sz="1800" dirty="0">
                          <a:solidFill>
                            <a:srgbClr val="002060"/>
                          </a:solidFill>
                        </a:rPr>
                        <a:t>EPS</a:t>
                      </a:r>
                    </a:p>
                  </a:txBody>
                  <a:tcPr marL="91437" marR="91437" marT="45713" marB="45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90860"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>
                          <a:solidFill>
                            <a:srgbClr val="002060"/>
                          </a:solidFill>
                        </a:rPr>
                        <a:t>Ens. spécialité</a:t>
                      </a:r>
                      <a:r>
                        <a:rPr lang="fr-FR" sz="2400" b="1" baseline="0" dirty="0">
                          <a:solidFill>
                            <a:srgbClr val="002060"/>
                          </a:solidFill>
                        </a:rPr>
                        <a:t> 1</a:t>
                      </a:r>
                      <a:endParaRPr lang="fr-FR" sz="2400" b="1" dirty="0">
                        <a:solidFill>
                          <a:srgbClr val="002060"/>
                        </a:solidFill>
                      </a:endParaRPr>
                    </a:p>
                  </a:txBody>
                  <a:tcPr marL="91437" marR="91437" marT="45713" marB="45713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>
                          <a:solidFill>
                            <a:srgbClr val="002060"/>
                          </a:solidFill>
                        </a:rPr>
                        <a:t>Ens. spécialité</a:t>
                      </a:r>
                      <a:r>
                        <a:rPr lang="fr-FR" sz="2400" b="1" baseline="0" dirty="0">
                          <a:solidFill>
                            <a:srgbClr val="002060"/>
                          </a:solidFill>
                        </a:rPr>
                        <a:t> 2</a:t>
                      </a:r>
                      <a:endParaRPr lang="fr-FR" sz="2400" b="1" dirty="0">
                        <a:solidFill>
                          <a:srgbClr val="002060"/>
                        </a:solidFill>
                      </a:endParaRPr>
                    </a:p>
                  </a:txBody>
                  <a:tcPr marL="91437" marR="91437" marT="45713" marB="45713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>
                          <a:solidFill>
                            <a:srgbClr val="002060"/>
                          </a:solidFill>
                        </a:rPr>
                        <a:t>Ens. spécialité</a:t>
                      </a:r>
                      <a:r>
                        <a:rPr lang="fr-FR" sz="2400" b="1" baseline="0" dirty="0">
                          <a:solidFill>
                            <a:srgbClr val="002060"/>
                          </a:solidFill>
                        </a:rPr>
                        <a:t> 3</a:t>
                      </a:r>
                      <a:endParaRPr lang="fr-FR" sz="2400" b="1" dirty="0">
                        <a:solidFill>
                          <a:srgbClr val="002060"/>
                        </a:solidFill>
                      </a:endParaRPr>
                    </a:p>
                  </a:txBody>
                  <a:tcPr marL="91437" marR="91437" marT="45713" marB="45713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784">
                <a:tc gridSpan="3"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Option (s)</a:t>
                      </a:r>
                    </a:p>
                  </a:txBody>
                  <a:tcPr marL="91437" marR="91437" marT="45713" marB="45713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1919953"/>
              </p:ext>
            </p:extLst>
          </p:nvPr>
        </p:nvGraphicFramePr>
        <p:xfrm>
          <a:off x="1187450" y="758825"/>
          <a:ext cx="7056438" cy="27417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82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282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705">
                <a:tc gridSpan="2"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fr-FR" sz="1800" dirty="0">
                          <a:solidFill>
                            <a:srgbClr val="002060"/>
                          </a:solidFill>
                        </a:rPr>
                        <a:t>TRONC COMMUN</a:t>
                      </a:r>
                    </a:p>
                  </a:txBody>
                  <a:tcPr marL="91436" marR="91436" marT="45713" marB="45713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99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4263">
                <a:tc gridSpan="2"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fr-FR" sz="1800" dirty="0">
                          <a:solidFill>
                            <a:srgbClr val="002060"/>
                          </a:solidFill>
                        </a:rPr>
                        <a:t>Philosophie                - LVA          - Enseignement Scientifique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sz="1800" dirty="0">
                          <a:solidFill>
                            <a:srgbClr val="002060"/>
                          </a:solidFill>
                        </a:rPr>
                        <a:t>Histoire Géo               - LVB          - EMC             - Mathématiques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sz="1800" dirty="0">
                          <a:solidFill>
                            <a:srgbClr val="002060"/>
                          </a:solidFill>
                        </a:rPr>
                        <a:t>EPS</a:t>
                      </a:r>
                    </a:p>
                  </a:txBody>
                  <a:tcPr marL="91436" marR="91436" marT="45713" marB="4571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90860"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>
                          <a:solidFill>
                            <a:srgbClr val="002060"/>
                          </a:solidFill>
                        </a:rPr>
                        <a:t>Ens. spécialité</a:t>
                      </a:r>
                      <a:r>
                        <a:rPr lang="fr-FR" sz="2400" b="1" baseline="0" dirty="0">
                          <a:solidFill>
                            <a:srgbClr val="002060"/>
                          </a:solidFill>
                        </a:rPr>
                        <a:t> 1</a:t>
                      </a:r>
                      <a:endParaRPr lang="fr-FR" sz="2400" b="1" dirty="0">
                        <a:solidFill>
                          <a:srgbClr val="002060"/>
                        </a:solidFill>
                      </a:endParaRPr>
                    </a:p>
                  </a:txBody>
                  <a:tcPr marL="91436" marR="91436" marT="45713" marB="45713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>
                          <a:solidFill>
                            <a:srgbClr val="002060"/>
                          </a:solidFill>
                        </a:rPr>
                        <a:t>Ens. spécialité</a:t>
                      </a:r>
                      <a:r>
                        <a:rPr lang="fr-FR" sz="2400" b="1" baseline="0" dirty="0">
                          <a:solidFill>
                            <a:srgbClr val="002060"/>
                          </a:solidFill>
                        </a:rPr>
                        <a:t> 2</a:t>
                      </a:r>
                      <a:endParaRPr lang="fr-FR" sz="2400" b="1" dirty="0">
                        <a:solidFill>
                          <a:srgbClr val="002060"/>
                        </a:solidFill>
                      </a:endParaRPr>
                    </a:p>
                  </a:txBody>
                  <a:tcPr marL="91436" marR="91436" marT="45713" marB="45713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784">
                <a:tc gridSpan="2"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Option (s)</a:t>
                      </a:r>
                    </a:p>
                  </a:txBody>
                  <a:tcPr marL="91436" marR="91436" marT="45713" marB="45713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WordArt 23"/>
          <p:cNvSpPr>
            <a:spLocks noChangeArrowheads="1" noChangeShapeType="1" noTextEdit="1"/>
          </p:cNvSpPr>
          <p:nvPr/>
        </p:nvSpPr>
        <p:spPr bwMode="auto">
          <a:xfrm>
            <a:off x="4019599" y="4828606"/>
            <a:ext cx="1440000" cy="360000"/>
          </a:xfrm>
          <a:prstGeom prst="rect">
            <a:avLst/>
          </a:prstGeom>
          <a:solidFill>
            <a:srgbClr val="FFCC66"/>
          </a:solidFill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fr-FR" sz="3600" b="1" kern="10" dirty="0">
                <a:ln w="3175">
                  <a:solidFill>
                    <a:srgbClr val="C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Century Gothic"/>
              </a:rPr>
              <a:t>Première</a:t>
            </a:r>
            <a:r>
              <a:rPr lang="fr-FR" sz="3600" b="1" kern="10" dirty="0">
                <a:ln w="3175">
                  <a:solidFill>
                    <a:srgbClr val="002060"/>
                  </a:solidFill>
                  <a:round/>
                  <a:headEnd/>
                  <a:tailEnd/>
                </a:ln>
                <a:solidFill>
                  <a:srgbClr val="002060"/>
                </a:solidFill>
                <a:latin typeface="Century Gothic"/>
              </a:rPr>
              <a:t> </a:t>
            </a:r>
          </a:p>
        </p:txBody>
      </p:sp>
      <p:sp>
        <p:nvSpPr>
          <p:cNvPr id="5" name="WordArt 23"/>
          <p:cNvSpPr>
            <a:spLocks noChangeArrowheads="1" noChangeShapeType="1" noTextEdit="1"/>
          </p:cNvSpPr>
          <p:nvPr/>
        </p:nvSpPr>
        <p:spPr bwMode="auto">
          <a:xfrm>
            <a:off x="3940769" y="1700808"/>
            <a:ext cx="1584000" cy="360000"/>
          </a:xfrm>
          <a:prstGeom prst="rect">
            <a:avLst/>
          </a:prstGeom>
          <a:solidFill>
            <a:srgbClr val="FF9933"/>
          </a:solidFill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fr-FR" sz="3600" b="1" kern="10" dirty="0">
                <a:ln w="3175">
                  <a:solidFill>
                    <a:srgbClr val="C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Century Gothic"/>
              </a:rPr>
              <a:t>Terminale</a:t>
            </a:r>
            <a:r>
              <a:rPr lang="fr-FR" sz="3600" b="1" kern="10" dirty="0">
                <a:ln w="3175">
                  <a:solidFill>
                    <a:srgbClr val="002060"/>
                  </a:solidFill>
                  <a:round/>
                  <a:headEnd/>
                  <a:tailEnd/>
                </a:ln>
                <a:solidFill>
                  <a:srgbClr val="002060"/>
                </a:solidFill>
                <a:latin typeface="Century Gothic"/>
              </a:rPr>
              <a:t> </a:t>
            </a:r>
          </a:p>
        </p:txBody>
      </p:sp>
      <p:sp>
        <p:nvSpPr>
          <p:cNvPr id="6" name="Ellipse 5"/>
          <p:cNvSpPr/>
          <p:nvPr/>
        </p:nvSpPr>
        <p:spPr>
          <a:xfrm>
            <a:off x="3732213" y="1520825"/>
            <a:ext cx="2016125" cy="7207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7" name="Ellipse 6"/>
          <p:cNvSpPr/>
          <p:nvPr/>
        </p:nvSpPr>
        <p:spPr>
          <a:xfrm>
            <a:off x="3768725" y="4727575"/>
            <a:ext cx="1836738" cy="61118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grpSp>
        <p:nvGrpSpPr>
          <p:cNvPr id="10276" name="Groupe 23"/>
          <p:cNvGrpSpPr>
            <a:grpSpLocks/>
          </p:cNvGrpSpPr>
          <p:nvPr/>
        </p:nvGrpSpPr>
        <p:grpSpPr bwMode="auto">
          <a:xfrm>
            <a:off x="3101975" y="188913"/>
            <a:ext cx="2916238" cy="431800"/>
            <a:chOff x="2664069" y="836613"/>
            <a:chExt cx="3788020" cy="863600"/>
          </a:xfrm>
        </p:grpSpPr>
        <p:sp>
          <p:nvSpPr>
            <p:cNvPr id="10277" name="AutoShape 72"/>
            <p:cNvSpPr>
              <a:spLocks noChangeArrowheads="1"/>
            </p:cNvSpPr>
            <p:nvPr/>
          </p:nvSpPr>
          <p:spPr bwMode="auto">
            <a:xfrm>
              <a:off x="2664069" y="836613"/>
              <a:ext cx="3788020" cy="863600"/>
            </a:xfrm>
            <a:prstGeom prst="roundRect">
              <a:avLst>
                <a:gd name="adj" fmla="val 16667"/>
              </a:avLst>
            </a:prstGeom>
            <a:solidFill>
              <a:srgbClr val="000048"/>
            </a:solidFill>
            <a:ln w="9525">
              <a:solidFill>
                <a:srgbClr val="000048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latin typeface="Arial" pitchFamily="34" charset="0"/>
              </a:endParaRPr>
            </a:p>
          </p:txBody>
        </p:sp>
        <p:sp>
          <p:nvSpPr>
            <p:cNvPr id="10278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2899997" y="981075"/>
              <a:ext cx="3322026" cy="51593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fr-FR" sz="3600" kern="10">
                  <a:ln w="762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Arial Black"/>
                </a:rPr>
                <a:t>VOIE GÉNÉRALE</a:t>
              </a:r>
            </a:p>
          </p:txBody>
        </p:sp>
        <p:sp>
          <p:nvSpPr>
            <p:cNvPr id="10279" name="WordArt 73"/>
            <p:cNvSpPr>
              <a:spLocks noChangeArrowheads="1" noChangeShapeType="1" noTextEdit="1"/>
            </p:cNvSpPr>
            <p:nvPr/>
          </p:nvSpPr>
          <p:spPr bwMode="auto">
            <a:xfrm>
              <a:off x="2899997" y="976314"/>
              <a:ext cx="3322026" cy="51593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fr-FR" sz="3600" kern="10">
                  <a:ln w="19050">
                    <a:solidFill>
                      <a:srgbClr val="000048"/>
                    </a:solidFill>
                    <a:round/>
                    <a:headEnd/>
                    <a:tailEnd/>
                  </a:ln>
                  <a:solidFill>
                    <a:srgbClr val="000048"/>
                  </a:solidFill>
                  <a:latin typeface="Arial Black"/>
                </a:rPr>
                <a:t>VOIE GÉNÉRALE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337466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 txBox="1">
            <a:spLocks/>
          </p:cNvSpPr>
          <p:nvPr/>
        </p:nvSpPr>
        <p:spPr>
          <a:xfrm>
            <a:off x="802865" y="199050"/>
            <a:ext cx="7981048" cy="437159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Roboto Light" charset="0"/>
                <a:ea typeface="+mj-ea"/>
                <a:cs typeface="+mj-cs"/>
              </a:defRPr>
            </a:lvl1pPr>
          </a:lstStyle>
          <a:p>
            <a:r>
              <a:rPr lang="fr-FR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charset="0"/>
                <a:ea typeface="Arial Black" charset="0"/>
                <a:cs typeface="Arial Black" charset="0"/>
              </a:rPr>
              <a:t>ENSEIGNEMENTS COMMUNS VOIE GENERALE</a:t>
            </a:r>
          </a:p>
        </p:txBody>
      </p:sp>
      <p:sp>
        <p:nvSpPr>
          <p:cNvPr id="11" name="Espace réservé du texte 3"/>
          <p:cNvSpPr>
            <a:spLocks noGrp="1"/>
          </p:cNvSpPr>
          <p:nvPr/>
        </p:nvSpPr>
        <p:spPr>
          <a:xfrm>
            <a:off x="683569" y="836712"/>
            <a:ext cx="8352928" cy="5544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7800" marR="0" indent="-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96667"/>
              </a:buClr>
              <a:buSzPct val="114000"/>
              <a:buFont typeface="Wingdings" charset="2"/>
              <a:buChar char="§"/>
              <a:tabLst/>
              <a:defRPr sz="1800" b="1" i="0" kern="1200">
                <a:solidFill>
                  <a:srgbClr val="E96667"/>
                </a:solidFill>
                <a:latin typeface="Arial" charset="0"/>
                <a:ea typeface="Arial" charset="0"/>
                <a:cs typeface="Arial" charset="0"/>
              </a:defRPr>
            </a:lvl1pPr>
            <a:lvl2pPr marL="627063" marR="0" indent="-1698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96667"/>
              </a:buClr>
              <a:buSzPct val="135000"/>
              <a:buFont typeface="Arial" charset="0"/>
              <a:buChar char="•"/>
              <a:tabLst/>
              <a:defRPr sz="1300" b="1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627063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3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627063" marR="0" indent="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96667"/>
              </a:buClr>
              <a:buSzTx/>
              <a:buFont typeface="Arial"/>
              <a:buChar char="–"/>
              <a:tabLst/>
              <a:defRPr sz="11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80645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1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lvl="2"/>
            <a:endParaRPr lang="fr-FR" dirty="0"/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5943780"/>
              </p:ext>
            </p:extLst>
          </p:nvPr>
        </p:nvGraphicFramePr>
        <p:xfrm>
          <a:off x="467544" y="836711"/>
          <a:ext cx="8136905" cy="533267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8245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18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05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35230">
                <a:tc>
                  <a:txBody>
                    <a:bodyPr/>
                    <a:lstStyle/>
                    <a:p>
                      <a:r>
                        <a:rPr lang="fr-FR" sz="2800" dirty="0"/>
                        <a:t>Enseignements</a:t>
                      </a:r>
                      <a:r>
                        <a:rPr lang="fr-FR" sz="2800" baseline="0" dirty="0"/>
                        <a:t> communs</a:t>
                      </a:r>
                      <a:endParaRPr lang="fr-F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Première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Terminale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131">
                <a:tc>
                  <a:txBody>
                    <a:bodyPr/>
                    <a:lstStyle/>
                    <a:p>
                      <a:r>
                        <a:rPr lang="fr-FR" sz="2000" b="1" dirty="0"/>
                        <a:t>Français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/>
                        <a:t>4h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20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6131">
                <a:tc>
                  <a:txBody>
                    <a:bodyPr/>
                    <a:lstStyle/>
                    <a:p>
                      <a:r>
                        <a:rPr lang="fr-FR" sz="2000" b="1" dirty="0"/>
                        <a:t>Philosophie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/>
                        <a:t>4h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6131">
                <a:tc>
                  <a:txBody>
                    <a:bodyPr/>
                    <a:lstStyle/>
                    <a:p>
                      <a:r>
                        <a:rPr lang="fr-FR" sz="2000" b="1" dirty="0"/>
                        <a:t>Histoire-géographie</a:t>
                      </a:r>
                    </a:p>
                  </a:txBody>
                  <a:tcPr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/>
                        <a:t>3h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/>
                        <a:t>3h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6131">
                <a:tc>
                  <a:txBody>
                    <a:bodyPr/>
                    <a:lstStyle/>
                    <a:p>
                      <a:r>
                        <a:rPr lang="fr-FR" sz="2000" b="1" dirty="0"/>
                        <a:t>LVA et LVB (env. globalisée)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/>
                        <a:t>4h30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/>
                        <a:t>4h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6131">
                <a:tc>
                  <a:txBody>
                    <a:bodyPr/>
                    <a:lstStyle/>
                    <a:p>
                      <a:r>
                        <a:rPr lang="fr-FR" sz="2000" b="1" dirty="0"/>
                        <a:t>EPS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/>
                        <a:t>2h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/>
                        <a:t>2h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6131">
                <a:tc>
                  <a:txBody>
                    <a:bodyPr/>
                    <a:lstStyle/>
                    <a:p>
                      <a:r>
                        <a:rPr lang="fr-FR" sz="2000" b="1" dirty="0"/>
                        <a:t>Enseignement scientifique</a:t>
                      </a:r>
                    </a:p>
                  </a:txBody>
                  <a:tcPr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/>
                        <a:t>2h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/>
                        <a:t>2h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6131">
                <a:tc>
                  <a:txBody>
                    <a:bodyPr/>
                    <a:lstStyle/>
                    <a:p>
                      <a:r>
                        <a:rPr lang="fr-FR" sz="2000" b="1" dirty="0"/>
                        <a:t>Mathématiques          (sauf si maths en EDS)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/>
                        <a:t>1h30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/>
                        <a:t>1h30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36131">
                <a:tc>
                  <a:txBody>
                    <a:bodyPr/>
                    <a:lstStyle/>
                    <a:p>
                      <a:r>
                        <a:rPr lang="fr-FR" sz="2000" b="1" dirty="0"/>
                        <a:t>Enseignement moral et civique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/>
                        <a:t>0h30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/>
                        <a:t>0h30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6131">
                <a:tc>
                  <a:txBody>
                    <a:bodyPr/>
                    <a:lstStyle/>
                    <a:p>
                      <a:r>
                        <a:rPr lang="fr-FR" sz="2000" b="1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/>
                        <a:t>17H30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/>
                        <a:t>17H00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36131">
                <a:tc>
                  <a:txBody>
                    <a:bodyPr/>
                    <a:lstStyle/>
                    <a:p>
                      <a:r>
                        <a:rPr lang="fr-FR" sz="1800" b="1" dirty="0"/>
                        <a:t>Accompagnement</a:t>
                      </a:r>
                      <a:r>
                        <a:rPr lang="fr-FR" sz="1800" b="1" baseline="0" dirty="0"/>
                        <a:t> personnalisé</a:t>
                      </a:r>
                      <a:endParaRPr lang="fr-FR" sz="1800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2000" b="1" dirty="0"/>
                        <a:t>Selon les besoins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2800" b="1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36131">
                <a:tc>
                  <a:txBody>
                    <a:bodyPr/>
                    <a:lstStyle/>
                    <a:p>
                      <a:r>
                        <a:rPr lang="fr-FR" sz="1800" b="1" dirty="0"/>
                        <a:t>Accompagnement choix orientation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2000" b="1" dirty="0"/>
                        <a:t>54h 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2800" b="1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619" y="147825"/>
            <a:ext cx="514194" cy="288032"/>
          </a:xfrm>
          <a:prstGeom prst="rect">
            <a:avLst/>
          </a:prstGeom>
        </p:spPr>
      </p:pic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CIO de Carcassonne</a:t>
            </a:r>
          </a:p>
        </p:txBody>
      </p:sp>
    </p:spTree>
    <p:extLst>
      <p:ext uri="{BB962C8B-B14F-4D97-AF65-F5344CB8AC3E}">
        <p14:creationId xmlns:p14="http://schemas.microsoft.com/office/powerpoint/2010/main" val="22475206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 txBox="1">
            <a:spLocks/>
          </p:cNvSpPr>
          <p:nvPr/>
        </p:nvSpPr>
        <p:spPr>
          <a:xfrm>
            <a:off x="802865" y="199050"/>
            <a:ext cx="7981048" cy="437159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Roboto Light" charset="0"/>
                <a:ea typeface="+mj-ea"/>
                <a:cs typeface="+mj-cs"/>
              </a:defRPr>
            </a:lvl1pPr>
          </a:lstStyle>
          <a:p>
            <a:r>
              <a:rPr lang="fr-FR" sz="2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charset="0"/>
                <a:ea typeface="Arial Black" charset="0"/>
                <a:cs typeface="Arial Black" charset="0"/>
              </a:rPr>
              <a:t>ENSEIGNEMENTS DE SPECIALITE</a:t>
            </a:r>
          </a:p>
        </p:txBody>
      </p:sp>
      <p:sp>
        <p:nvSpPr>
          <p:cNvPr id="11" name="Espace réservé du texte 3"/>
          <p:cNvSpPr>
            <a:spLocks noGrp="1"/>
          </p:cNvSpPr>
          <p:nvPr/>
        </p:nvSpPr>
        <p:spPr>
          <a:xfrm>
            <a:off x="683569" y="836712"/>
            <a:ext cx="8352928" cy="5544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7800" marR="0" indent="-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96667"/>
              </a:buClr>
              <a:buSzPct val="114000"/>
              <a:buFont typeface="Wingdings" charset="2"/>
              <a:buChar char="§"/>
              <a:tabLst/>
              <a:defRPr sz="1800" b="1" i="0" kern="1200">
                <a:solidFill>
                  <a:srgbClr val="E96667"/>
                </a:solidFill>
                <a:latin typeface="Arial" charset="0"/>
                <a:ea typeface="Arial" charset="0"/>
                <a:cs typeface="Arial" charset="0"/>
              </a:defRPr>
            </a:lvl1pPr>
            <a:lvl2pPr marL="627063" marR="0" indent="-1698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96667"/>
              </a:buClr>
              <a:buSzPct val="135000"/>
              <a:buFont typeface="Arial" charset="0"/>
              <a:buChar char="•"/>
              <a:tabLst/>
              <a:defRPr sz="1300" b="1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627063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3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627063" marR="0" indent="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96667"/>
              </a:buClr>
              <a:buSzTx/>
              <a:buFont typeface="Arial"/>
              <a:buChar char="–"/>
              <a:tabLst/>
              <a:defRPr sz="11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80645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1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lvl="2"/>
            <a:endParaRPr lang="fr-FR" dirty="0"/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4097798"/>
              </p:ext>
            </p:extLst>
          </p:nvPr>
        </p:nvGraphicFramePr>
        <p:xfrm>
          <a:off x="238747" y="836711"/>
          <a:ext cx="8581725" cy="55778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4853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93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669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18519">
                <a:tc>
                  <a:txBody>
                    <a:bodyPr/>
                    <a:lstStyle/>
                    <a:p>
                      <a:r>
                        <a:rPr lang="fr-FR" sz="2800" dirty="0"/>
                        <a:t>Enseignements</a:t>
                      </a:r>
                      <a:r>
                        <a:rPr lang="fr-FR" sz="2800" baseline="0" dirty="0"/>
                        <a:t> spécialités</a:t>
                      </a:r>
                      <a:endParaRPr lang="fr-FR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Première</a:t>
                      </a:r>
                    </a:p>
                    <a:p>
                      <a:pPr algn="ctr"/>
                      <a:r>
                        <a:rPr lang="fr-FR" sz="2400" dirty="0"/>
                        <a:t>3 au choix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Terminale</a:t>
                      </a:r>
                    </a:p>
                    <a:p>
                      <a:pPr algn="ctr"/>
                      <a:r>
                        <a:rPr lang="fr-FR" sz="2400" dirty="0"/>
                        <a:t>2 au choix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fr-FR" sz="2000" dirty="0"/>
                        <a:t>Histoire-géo</a:t>
                      </a:r>
                      <a:r>
                        <a:rPr lang="fr-FR" sz="2000" baseline="0" dirty="0"/>
                        <a:t>, g</a:t>
                      </a:r>
                      <a:r>
                        <a:rPr lang="fr-FR" sz="2000" dirty="0"/>
                        <a:t>éopolitiques</a:t>
                      </a:r>
                      <a:r>
                        <a:rPr lang="fr-FR" sz="2000" baseline="0" dirty="0"/>
                        <a:t> et s</a:t>
                      </a:r>
                      <a:r>
                        <a:rPr lang="fr-FR" sz="2000" dirty="0"/>
                        <a:t>ciences politiques</a:t>
                      </a:r>
                    </a:p>
                  </a:txBody>
                  <a:tcPr>
                    <a:solidFill>
                      <a:srgbClr val="F4E9E9"/>
                    </a:solidFill>
                  </a:tcPr>
                </a:tc>
                <a:tc rowSpan="12">
                  <a:txBody>
                    <a:bodyPr/>
                    <a:lstStyle/>
                    <a:p>
                      <a:pPr algn="ctr"/>
                      <a:r>
                        <a:rPr lang="fr-FR" sz="3200" b="1" dirty="0"/>
                        <a:t>4h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 rowSpan="12">
                  <a:txBody>
                    <a:bodyPr/>
                    <a:lstStyle/>
                    <a:p>
                      <a:pPr algn="ctr"/>
                      <a:r>
                        <a:rPr lang="fr-FR" sz="3200" b="1" dirty="0"/>
                        <a:t>6h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fr-FR" sz="2000" dirty="0"/>
                        <a:t>Humanités</a:t>
                      </a:r>
                      <a:r>
                        <a:rPr lang="fr-FR" sz="2000" baseline="0" dirty="0"/>
                        <a:t>, littérature et philosophie</a:t>
                      </a:r>
                      <a:endParaRPr lang="fr-FR" sz="2000" dirty="0"/>
                    </a:p>
                  </a:txBody>
                  <a:tcPr>
                    <a:solidFill>
                      <a:srgbClr val="F4E9E9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fr-FR" sz="2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fr-FR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fr-FR" sz="2000" dirty="0"/>
                        <a:t>Langues, littératures et cultures étrangères</a:t>
                      </a:r>
                    </a:p>
                  </a:txBody>
                  <a:tcPr>
                    <a:solidFill>
                      <a:srgbClr val="F4E9E9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fr-FR" sz="2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fr-FR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fr-FR" sz="2000" dirty="0"/>
                        <a:t>Mathématiques</a:t>
                      </a:r>
                    </a:p>
                  </a:txBody>
                  <a:tcPr>
                    <a:solidFill>
                      <a:srgbClr val="F4E9E9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fr-FR" sz="2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fr-FR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fr-FR" sz="2000" dirty="0"/>
                        <a:t>Physique-chimie</a:t>
                      </a:r>
                    </a:p>
                  </a:txBody>
                  <a:tcPr>
                    <a:solidFill>
                      <a:srgbClr val="F4E9E9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fr-FR" sz="2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fr-FR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fr-FR" sz="2000" dirty="0"/>
                        <a:t>SVT - Sciences de la vie et de la terre</a:t>
                      </a:r>
                    </a:p>
                  </a:txBody>
                  <a:tcPr>
                    <a:solidFill>
                      <a:srgbClr val="F4E9E9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fr-FR" sz="2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fr-FR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fr-FR" sz="2000" dirty="0"/>
                        <a:t>SES - sciences économiques et sociales</a:t>
                      </a:r>
                    </a:p>
                  </a:txBody>
                  <a:tcPr>
                    <a:solidFill>
                      <a:srgbClr val="F4E9E9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fr-FR" sz="2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fr-FR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fr-FR" sz="2000" b="0" dirty="0"/>
                        <a:t>Biologie-écologie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fr-FR" sz="2000" b="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fr-FR" sz="20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fr-FR" sz="2000" b="0" dirty="0"/>
                        <a:t>Arts</a:t>
                      </a:r>
                    </a:p>
                  </a:txBody>
                  <a:tcPr>
                    <a:solidFill>
                      <a:srgbClr val="E8D0D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fr-FR" sz="2000" b="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fr-FR" sz="20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fr-FR" sz="2000" b="0" dirty="0"/>
                        <a:t>Littérature et LCA</a:t>
                      </a:r>
                      <a:r>
                        <a:rPr lang="fr-FR" sz="2000" b="0" baseline="0" dirty="0"/>
                        <a:t>  (Latin ou Grec)</a:t>
                      </a:r>
                      <a:endParaRPr lang="fr-FR" sz="2000" b="0" dirty="0"/>
                    </a:p>
                  </a:txBody>
                  <a:tcPr>
                    <a:solidFill>
                      <a:srgbClr val="E8D0D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fr-FR" sz="2000" b="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fr-FR" sz="20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fr-FR" sz="2000" b="0" dirty="0"/>
                        <a:t>Numérique</a:t>
                      </a:r>
                      <a:r>
                        <a:rPr lang="fr-FR" sz="2000" b="0" baseline="0" dirty="0"/>
                        <a:t> et sciences informatiques</a:t>
                      </a:r>
                      <a:endParaRPr lang="fr-FR" sz="2000" b="0" dirty="0"/>
                    </a:p>
                  </a:txBody>
                  <a:tcPr>
                    <a:solidFill>
                      <a:srgbClr val="E8D0D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fr-FR" sz="2000" b="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fr-FR" sz="20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fr-FR" sz="2000" b="0" dirty="0"/>
                        <a:t>Sciences</a:t>
                      </a:r>
                      <a:r>
                        <a:rPr lang="fr-FR" sz="2000" b="0" baseline="0" dirty="0"/>
                        <a:t> de l’ingénieur</a:t>
                      </a:r>
                      <a:endParaRPr lang="fr-FR" sz="2000" b="0" dirty="0"/>
                    </a:p>
                  </a:txBody>
                  <a:tcPr>
                    <a:solidFill>
                      <a:srgbClr val="E8D0D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fr-FR" sz="2000" b="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fr-FR" sz="20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619" y="147825"/>
            <a:ext cx="514194" cy="288032"/>
          </a:xfrm>
          <a:prstGeom prst="rect">
            <a:avLst/>
          </a:prstGeom>
        </p:spPr>
      </p:pic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CIO de Carcassonne</a:t>
            </a:r>
          </a:p>
        </p:txBody>
      </p:sp>
    </p:spTree>
    <p:extLst>
      <p:ext uri="{BB962C8B-B14F-4D97-AF65-F5344CB8AC3E}">
        <p14:creationId xmlns:p14="http://schemas.microsoft.com/office/powerpoint/2010/main" val="3960526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 txBox="1">
            <a:spLocks/>
          </p:cNvSpPr>
          <p:nvPr/>
        </p:nvSpPr>
        <p:spPr>
          <a:xfrm>
            <a:off x="899592" y="284241"/>
            <a:ext cx="7920879" cy="437159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Roboto Light" charset="0"/>
                <a:ea typeface="+mj-ea"/>
                <a:cs typeface="+mj-cs"/>
              </a:defRPr>
            </a:lvl1pPr>
          </a:lstStyle>
          <a:p>
            <a:r>
              <a:rPr lang="fr-FR" sz="2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charset="0"/>
                <a:ea typeface="Arial Black" charset="0"/>
                <a:cs typeface="Arial Black" charset="0"/>
              </a:rPr>
              <a:t>ENSEIGNEMENTS DE SPECIALITE</a:t>
            </a:r>
          </a:p>
        </p:txBody>
      </p:sp>
      <p:sp>
        <p:nvSpPr>
          <p:cNvPr id="11" name="Espace réservé du texte 3"/>
          <p:cNvSpPr>
            <a:spLocks noGrp="1"/>
          </p:cNvSpPr>
          <p:nvPr/>
        </p:nvSpPr>
        <p:spPr>
          <a:xfrm>
            <a:off x="683569" y="836712"/>
            <a:ext cx="8352928" cy="5544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7800" marR="0" indent="-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96667"/>
              </a:buClr>
              <a:buSzPct val="114000"/>
              <a:buFont typeface="Wingdings" charset="2"/>
              <a:buChar char="§"/>
              <a:tabLst/>
              <a:defRPr sz="1800" b="1" i="0" kern="1200">
                <a:solidFill>
                  <a:srgbClr val="E96667"/>
                </a:solidFill>
                <a:latin typeface="Arial" charset="0"/>
                <a:ea typeface="Arial" charset="0"/>
                <a:cs typeface="Arial" charset="0"/>
              </a:defRPr>
            </a:lvl1pPr>
            <a:lvl2pPr marL="627063" marR="0" indent="-1698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96667"/>
              </a:buClr>
              <a:buSzPct val="135000"/>
              <a:buFont typeface="Arial" charset="0"/>
              <a:buChar char="•"/>
              <a:tabLst/>
              <a:defRPr sz="1300" b="1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627063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3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627063" marR="0" indent="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96667"/>
              </a:buClr>
              <a:buSzTx/>
              <a:buFont typeface="Arial"/>
              <a:buChar char="–"/>
              <a:tabLst/>
              <a:defRPr sz="11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80645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1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lvl="2"/>
            <a:endParaRPr lang="fr-FR" dirty="0"/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1812317"/>
              </p:ext>
            </p:extLst>
          </p:nvPr>
        </p:nvGraphicFramePr>
        <p:xfrm>
          <a:off x="238747" y="836711"/>
          <a:ext cx="4693293" cy="540060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6932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28519">
                <a:tc>
                  <a:txBody>
                    <a:bodyPr/>
                    <a:lstStyle/>
                    <a:p>
                      <a:r>
                        <a:rPr lang="fr-FR" sz="2800" dirty="0"/>
                        <a:t>Enseignements</a:t>
                      </a:r>
                      <a:r>
                        <a:rPr lang="fr-FR" sz="2800" baseline="0" dirty="0"/>
                        <a:t> spécialités</a:t>
                      </a:r>
                      <a:endParaRPr lang="fr-FR" sz="2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6301">
                <a:tc>
                  <a:txBody>
                    <a:bodyPr/>
                    <a:lstStyle/>
                    <a:p>
                      <a:r>
                        <a:rPr lang="fr-FR" sz="2000" dirty="0"/>
                        <a:t>Histoire-géo</a:t>
                      </a:r>
                      <a:r>
                        <a:rPr lang="fr-FR" sz="2000" baseline="0" dirty="0"/>
                        <a:t>, g</a:t>
                      </a:r>
                      <a:r>
                        <a:rPr lang="fr-FR" sz="2000" dirty="0"/>
                        <a:t>éopolitiques</a:t>
                      </a:r>
                      <a:r>
                        <a:rPr lang="fr-FR" sz="2000" baseline="0" dirty="0"/>
                        <a:t> et s</a:t>
                      </a:r>
                      <a:r>
                        <a:rPr lang="fr-FR" sz="2000" dirty="0"/>
                        <a:t>ciences PO</a:t>
                      </a:r>
                    </a:p>
                  </a:txBody>
                  <a:tcPr>
                    <a:solidFill>
                      <a:srgbClr val="FBE5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162">
                <a:tc>
                  <a:txBody>
                    <a:bodyPr/>
                    <a:lstStyle/>
                    <a:p>
                      <a:r>
                        <a:rPr lang="fr-FR" sz="2000" dirty="0"/>
                        <a:t>Humanités</a:t>
                      </a:r>
                      <a:r>
                        <a:rPr lang="fr-FR" sz="2000" baseline="0" dirty="0"/>
                        <a:t>, littérature et philosophie</a:t>
                      </a:r>
                      <a:endParaRPr lang="fr-FR" sz="2000" dirty="0"/>
                    </a:p>
                  </a:txBody>
                  <a:tcPr>
                    <a:solidFill>
                      <a:srgbClr val="FBE5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4162">
                <a:tc>
                  <a:txBody>
                    <a:bodyPr/>
                    <a:lstStyle/>
                    <a:p>
                      <a:r>
                        <a:rPr lang="fr-FR" sz="2000" dirty="0"/>
                        <a:t>Langues, littératures et cultures étrangères</a:t>
                      </a:r>
                    </a:p>
                  </a:txBody>
                  <a:tcPr>
                    <a:solidFill>
                      <a:srgbClr val="FBE5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4162">
                <a:tc>
                  <a:txBody>
                    <a:bodyPr/>
                    <a:lstStyle/>
                    <a:p>
                      <a:r>
                        <a:rPr lang="fr-FR" sz="2000" dirty="0"/>
                        <a:t>Mathématiques</a:t>
                      </a:r>
                    </a:p>
                  </a:txBody>
                  <a:tcPr>
                    <a:solidFill>
                      <a:srgbClr val="FBE5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4162">
                <a:tc>
                  <a:txBody>
                    <a:bodyPr/>
                    <a:lstStyle/>
                    <a:p>
                      <a:r>
                        <a:rPr lang="fr-FR" sz="2000" dirty="0"/>
                        <a:t>Physique-chimie</a:t>
                      </a:r>
                    </a:p>
                  </a:txBody>
                  <a:tcPr>
                    <a:solidFill>
                      <a:srgbClr val="FBE5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4162">
                <a:tc>
                  <a:txBody>
                    <a:bodyPr/>
                    <a:lstStyle/>
                    <a:p>
                      <a:r>
                        <a:rPr lang="fr-FR" sz="2000" dirty="0"/>
                        <a:t>SVT - Sciences de la vie et de la terre</a:t>
                      </a:r>
                    </a:p>
                  </a:txBody>
                  <a:tcPr>
                    <a:solidFill>
                      <a:srgbClr val="FBE5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4162">
                <a:tc>
                  <a:txBody>
                    <a:bodyPr/>
                    <a:lstStyle/>
                    <a:p>
                      <a:r>
                        <a:rPr lang="fr-FR" sz="2000" dirty="0"/>
                        <a:t>SES - sciences économiques et sociales</a:t>
                      </a:r>
                    </a:p>
                  </a:txBody>
                  <a:tcPr>
                    <a:solidFill>
                      <a:srgbClr val="FBE5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04162">
                <a:tc>
                  <a:txBody>
                    <a:bodyPr/>
                    <a:lstStyle/>
                    <a:p>
                      <a:r>
                        <a:rPr lang="fr-FR" sz="2000" dirty="0"/>
                        <a:t>Biologie-écologie</a:t>
                      </a:r>
                      <a:endParaRPr lang="fr-FR" sz="2000" b="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041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/>
                        <a:t>Arts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04162">
                <a:tc>
                  <a:txBody>
                    <a:bodyPr/>
                    <a:lstStyle/>
                    <a:p>
                      <a:r>
                        <a:rPr lang="fr-FR" sz="2000" dirty="0"/>
                        <a:t>Littérature et LCA</a:t>
                      </a:r>
                      <a:r>
                        <a:rPr lang="fr-FR" sz="2000" baseline="0" dirty="0"/>
                        <a:t>  (Latin ou Grec)</a:t>
                      </a:r>
                      <a:endParaRPr lang="fr-FR" sz="2000" b="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04162">
                <a:tc>
                  <a:txBody>
                    <a:bodyPr/>
                    <a:lstStyle/>
                    <a:p>
                      <a:r>
                        <a:rPr lang="fr-FR" sz="2000" dirty="0"/>
                        <a:t>Numérique</a:t>
                      </a:r>
                      <a:r>
                        <a:rPr lang="fr-FR" sz="2000" baseline="0" dirty="0"/>
                        <a:t> et sciences informatiques</a:t>
                      </a:r>
                      <a:endParaRPr lang="fr-FR" sz="2000" b="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04162">
                <a:tc>
                  <a:txBody>
                    <a:bodyPr/>
                    <a:lstStyle/>
                    <a:p>
                      <a:r>
                        <a:rPr lang="fr-FR" sz="2000" dirty="0"/>
                        <a:t>Sciences</a:t>
                      </a:r>
                      <a:r>
                        <a:rPr lang="fr-FR" sz="2000" baseline="0" dirty="0"/>
                        <a:t> de l’ingénieur</a:t>
                      </a:r>
                      <a:endParaRPr lang="fr-FR" sz="2000" b="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207571"/>
              </p:ext>
            </p:extLst>
          </p:nvPr>
        </p:nvGraphicFramePr>
        <p:xfrm>
          <a:off x="5032851" y="836717"/>
          <a:ext cx="3715613" cy="536557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6312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12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12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312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4246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14122"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PS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JF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GT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EF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JR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CH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3840">
                <a:tc>
                  <a:txBody>
                    <a:bodyPr/>
                    <a:lstStyle/>
                    <a:p>
                      <a:endParaRPr lang="fr-FR" sz="2000" dirty="0"/>
                    </a:p>
                  </a:txBody>
                  <a:tcPr>
                    <a:solidFill>
                      <a:srgbClr val="FBE5E8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2000" dirty="0"/>
                    </a:p>
                  </a:txBody>
                  <a:tcPr>
                    <a:solidFill>
                      <a:srgbClr val="FBE5E8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2000" dirty="0"/>
                    </a:p>
                  </a:txBody>
                  <a:tcPr>
                    <a:solidFill>
                      <a:srgbClr val="FBE5E8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2000" dirty="0"/>
                    </a:p>
                  </a:txBody>
                  <a:tcPr>
                    <a:solidFill>
                      <a:srgbClr val="FBE5E8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2000" dirty="0"/>
                    </a:p>
                  </a:txBody>
                  <a:tcPr>
                    <a:solidFill>
                      <a:srgbClr val="FBE5E8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20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5935">
                <a:tc>
                  <a:txBody>
                    <a:bodyPr/>
                    <a:lstStyle/>
                    <a:p>
                      <a:endParaRPr lang="fr-FR" sz="2000" dirty="0"/>
                    </a:p>
                  </a:txBody>
                  <a:tcPr>
                    <a:solidFill>
                      <a:srgbClr val="FBE5E8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2000" dirty="0"/>
                    </a:p>
                  </a:txBody>
                  <a:tcPr>
                    <a:solidFill>
                      <a:srgbClr val="FBE5E8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2000" dirty="0"/>
                    </a:p>
                  </a:txBody>
                  <a:tcPr>
                    <a:solidFill>
                      <a:srgbClr val="FBE5E8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2000" dirty="0"/>
                    </a:p>
                  </a:txBody>
                  <a:tcPr>
                    <a:solidFill>
                      <a:srgbClr val="FBE5E8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2000" dirty="0"/>
                    </a:p>
                  </a:txBody>
                  <a:tcPr>
                    <a:solidFill>
                      <a:srgbClr val="FBE5E8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20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5935">
                <a:tc>
                  <a:txBody>
                    <a:bodyPr/>
                    <a:lstStyle/>
                    <a:p>
                      <a:endParaRPr lang="fr-FR" sz="2000" dirty="0"/>
                    </a:p>
                  </a:txBody>
                  <a:tcPr>
                    <a:solidFill>
                      <a:srgbClr val="FBE5E8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2000" dirty="0"/>
                    </a:p>
                  </a:txBody>
                  <a:tcPr>
                    <a:solidFill>
                      <a:srgbClr val="FBE5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/>
                    </a:p>
                  </a:txBody>
                  <a:tcPr>
                    <a:solidFill>
                      <a:srgbClr val="FBE5E8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2000" dirty="0"/>
                    </a:p>
                  </a:txBody>
                  <a:tcPr>
                    <a:solidFill>
                      <a:srgbClr val="FBE5E8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2000" dirty="0"/>
                    </a:p>
                  </a:txBody>
                  <a:tcPr>
                    <a:solidFill>
                      <a:srgbClr val="FBE5E8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20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5935">
                <a:tc>
                  <a:txBody>
                    <a:bodyPr/>
                    <a:lstStyle/>
                    <a:p>
                      <a:endParaRPr lang="fr-FR" sz="2000" dirty="0"/>
                    </a:p>
                  </a:txBody>
                  <a:tcPr>
                    <a:solidFill>
                      <a:srgbClr val="FBE5E8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2000" dirty="0"/>
                    </a:p>
                  </a:txBody>
                  <a:tcPr>
                    <a:solidFill>
                      <a:srgbClr val="FBE5E8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2000" dirty="0"/>
                    </a:p>
                  </a:txBody>
                  <a:tcPr>
                    <a:solidFill>
                      <a:srgbClr val="FBE5E8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2000" dirty="0"/>
                    </a:p>
                  </a:txBody>
                  <a:tcPr>
                    <a:solidFill>
                      <a:srgbClr val="FBE5E8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2000" dirty="0"/>
                    </a:p>
                  </a:txBody>
                  <a:tcPr>
                    <a:solidFill>
                      <a:srgbClr val="FBE5E8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20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5935">
                <a:tc>
                  <a:txBody>
                    <a:bodyPr/>
                    <a:lstStyle/>
                    <a:p>
                      <a:endParaRPr lang="fr-FR" sz="2000" dirty="0"/>
                    </a:p>
                  </a:txBody>
                  <a:tcPr>
                    <a:solidFill>
                      <a:srgbClr val="FBE5E8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2000" dirty="0"/>
                    </a:p>
                  </a:txBody>
                  <a:tcPr>
                    <a:solidFill>
                      <a:srgbClr val="FBE5E8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2000" dirty="0"/>
                    </a:p>
                  </a:txBody>
                  <a:tcPr>
                    <a:solidFill>
                      <a:srgbClr val="FBE5E8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2000" dirty="0"/>
                    </a:p>
                  </a:txBody>
                  <a:tcPr>
                    <a:solidFill>
                      <a:srgbClr val="FBE5E8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2000" dirty="0"/>
                    </a:p>
                  </a:txBody>
                  <a:tcPr>
                    <a:solidFill>
                      <a:srgbClr val="FBE5E8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20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5935">
                <a:tc>
                  <a:txBody>
                    <a:bodyPr/>
                    <a:lstStyle/>
                    <a:p>
                      <a:endParaRPr lang="fr-FR" sz="2000" dirty="0"/>
                    </a:p>
                  </a:txBody>
                  <a:tcPr>
                    <a:solidFill>
                      <a:srgbClr val="FBE5E8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2000" dirty="0"/>
                    </a:p>
                  </a:txBody>
                  <a:tcPr>
                    <a:solidFill>
                      <a:srgbClr val="FBE5E8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2000" dirty="0"/>
                    </a:p>
                  </a:txBody>
                  <a:tcPr>
                    <a:solidFill>
                      <a:srgbClr val="FBE5E8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2000" dirty="0"/>
                    </a:p>
                  </a:txBody>
                  <a:tcPr>
                    <a:solidFill>
                      <a:srgbClr val="FBE5E8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2000" dirty="0"/>
                    </a:p>
                  </a:txBody>
                  <a:tcPr>
                    <a:solidFill>
                      <a:srgbClr val="FBE5E8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20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1171">
                <a:tc>
                  <a:txBody>
                    <a:bodyPr/>
                    <a:lstStyle/>
                    <a:p>
                      <a:endParaRPr lang="fr-FR" sz="2000" dirty="0"/>
                    </a:p>
                  </a:txBody>
                  <a:tcPr>
                    <a:solidFill>
                      <a:srgbClr val="FBE5E8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2000" dirty="0"/>
                    </a:p>
                  </a:txBody>
                  <a:tcPr>
                    <a:solidFill>
                      <a:srgbClr val="FBE5E8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2000" dirty="0"/>
                    </a:p>
                  </a:txBody>
                  <a:tcPr>
                    <a:solidFill>
                      <a:srgbClr val="FBE5E8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2000" dirty="0"/>
                    </a:p>
                  </a:txBody>
                  <a:tcPr>
                    <a:solidFill>
                      <a:srgbClr val="FBE5E8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2000" dirty="0"/>
                    </a:p>
                  </a:txBody>
                  <a:tcPr>
                    <a:solidFill>
                      <a:srgbClr val="FBE5E8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20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4971">
                <a:tc>
                  <a:txBody>
                    <a:bodyPr/>
                    <a:lstStyle/>
                    <a:p>
                      <a:endParaRPr lang="fr-FR" sz="2000" b="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2000" b="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2000" b="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2000" b="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2000" b="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2000" b="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5935">
                <a:tc>
                  <a:txBody>
                    <a:bodyPr/>
                    <a:lstStyle/>
                    <a:p>
                      <a:pPr algn="ctr"/>
                      <a:endParaRPr lang="fr-FR" sz="1000" dirty="0"/>
                    </a:p>
                  </a:txBody>
                  <a:tcPr marL="36000" marR="3600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2000" b="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100" b="0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2000" b="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2000" b="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2000" b="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95935">
                <a:tc>
                  <a:txBody>
                    <a:bodyPr/>
                    <a:lstStyle/>
                    <a:p>
                      <a:endParaRPr lang="fr-FR" sz="2000" b="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2000" b="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2000" b="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2000" b="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2000" b="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2000" b="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95935">
                <a:tc>
                  <a:txBody>
                    <a:bodyPr/>
                    <a:lstStyle/>
                    <a:p>
                      <a:endParaRPr lang="fr-FR" sz="2000" b="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2000" b="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2000" b="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2000" b="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2000" b="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2000" b="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95935">
                <a:tc>
                  <a:txBody>
                    <a:bodyPr/>
                    <a:lstStyle/>
                    <a:p>
                      <a:endParaRPr lang="fr-FR" sz="2000" b="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2000" b="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2000" b="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2000" b="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2000" b="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2000" b="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pic>
        <p:nvPicPr>
          <p:cNvPr id="62" name="Image 6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619" y="147825"/>
            <a:ext cx="514194" cy="288032"/>
          </a:xfrm>
          <a:prstGeom prst="rect">
            <a:avLst/>
          </a:prstGeom>
        </p:spPr>
      </p:pic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45589" y="6381328"/>
            <a:ext cx="2895600" cy="365125"/>
          </a:xfrm>
        </p:spPr>
        <p:txBody>
          <a:bodyPr/>
          <a:lstStyle/>
          <a:p>
            <a:r>
              <a:rPr lang="fr-FR" dirty="0"/>
              <a:t>CIO de Carcassonne</a:t>
            </a:r>
          </a:p>
        </p:txBody>
      </p:sp>
      <p:sp>
        <p:nvSpPr>
          <p:cNvPr id="23" name="Ellipse 22"/>
          <p:cNvSpPr/>
          <p:nvPr/>
        </p:nvSpPr>
        <p:spPr>
          <a:xfrm>
            <a:off x="8268956" y="2665512"/>
            <a:ext cx="288000" cy="28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Ellipse 23"/>
          <p:cNvSpPr/>
          <p:nvPr/>
        </p:nvSpPr>
        <p:spPr>
          <a:xfrm>
            <a:off x="8281292" y="4278876"/>
            <a:ext cx="288000" cy="28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Ellipse 24"/>
          <p:cNvSpPr/>
          <p:nvPr/>
        </p:nvSpPr>
        <p:spPr>
          <a:xfrm>
            <a:off x="8281292" y="3066307"/>
            <a:ext cx="288000" cy="28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Ellipse 55"/>
          <p:cNvSpPr/>
          <p:nvPr/>
        </p:nvSpPr>
        <p:spPr>
          <a:xfrm>
            <a:off x="5187673" y="4685712"/>
            <a:ext cx="288000" cy="28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Ellipse 56"/>
          <p:cNvSpPr/>
          <p:nvPr/>
        </p:nvSpPr>
        <p:spPr>
          <a:xfrm>
            <a:off x="5835681" y="5483690"/>
            <a:ext cx="288000" cy="28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8" name="Ellipse 57"/>
          <p:cNvSpPr/>
          <p:nvPr/>
        </p:nvSpPr>
        <p:spPr>
          <a:xfrm>
            <a:off x="5835681" y="5876396"/>
            <a:ext cx="288000" cy="28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1" name="Ellipse 60"/>
          <p:cNvSpPr/>
          <p:nvPr/>
        </p:nvSpPr>
        <p:spPr>
          <a:xfrm>
            <a:off x="6453942" y="5876396"/>
            <a:ext cx="288000" cy="28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" name="Ellipse 59"/>
          <p:cNvSpPr/>
          <p:nvPr/>
        </p:nvSpPr>
        <p:spPr>
          <a:xfrm>
            <a:off x="7695786" y="5455090"/>
            <a:ext cx="288000" cy="28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8" name="Groupe 7"/>
          <p:cNvGrpSpPr/>
          <p:nvPr/>
        </p:nvGrpSpPr>
        <p:grpSpPr>
          <a:xfrm>
            <a:off x="5187673" y="1827481"/>
            <a:ext cx="2736272" cy="303766"/>
            <a:chOff x="-3636912" y="1834111"/>
            <a:chExt cx="2736272" cy="303766"/>
          </a:xfrm>
        </p:grpSpPr>
        <p:sp>
          <p:nvSpPr>
            <p:cNvPr id="28" name="Ellipse 27"/>
            <p:cNvSpPr/>
            <p:nvPr/>
          </p:nvSpPr>
          <p:spPr>
            <a:xfrm>
              <a:off x="-3636912" y="1834111"/>
              <a:ext cx="288298" cy="288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Ellipse 28"/>
            <p:cNvSpPr/>
            <p:nvPr/>
          </p:nvSpPr>
          <p:spPr>
            <a:xfrm>
              <a:off x="-2988202" y="1834111"/>
              <a:ext cx="288298" cy="288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" name="Ellipse 29"/>
            <p:cNvSpPr/>
            <p:nvPr/>
          </p:nvSpPr>
          <p:spPr>
            <a:xfrm>
              <a:off x="-2379978" y="1834111"/>
              <a:ext cx="288298" cy="288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1" name="Ellipse 30"/>
            <p:cNvSpPr/>
            <p:nvPr/>
          </p:nvSpPr>
          <p:spPr>
            <a:xfrm>
              <a:off x="-1762801" y="1849877"/>
              <a:ext cx="288298" cy="288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3" name="Ellipse 62"/>
            <p:cNvSpPr/>
            <p:nvPr/>
          </p:nvSpPr>
          <p:spPr>
            <a:xfrm>
              <a:off x="-1188640" y="1849877"/>
              <a:ext cx="288000" cy="288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64" name="Groupe 63"/>
          <p:cNvGrpSpPr/>
          <p:nvPr/>
        </p:nvGrpSpPr>
        <p:grpSpPr>
          <a:xfrm>
            <a:off x="5198306" y="1416206"/>
            <a:ext cx="2736272" cy="303766"/>
            <a:chOff x="-3636912" y="1834111"/>
            <a:chExt cx="2736272" cy="303766"/>
          </a:xfrm>
        </p:grpSpPr>
        <p:sp>
          <p:nvSpPr>
            <p:cNvPr id="65" name="Ellipse 64"/>
            <p:cNvSpPr/>
            <p:nvPr/>
          </p:nvSpPr>
          <p:spPr>
            <a:xfrm>
              <a:off x="-3636912" y="1834111"/>
              <a:ext cx="288298" cy="288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6" name="Ellipse 65"/>
            <p:cNvSpPr/>
            <p:nvPr/>
          </p:nvSpPr>
          <p:spPr>
            <a:xfrm>
              <a:off x="-2988202" y="1834111"/>
              <a:ext cx="288298" cy="288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7" name="Ellipse 66"/>
            <p:cNvSpPr/>
            <p:nvPr/>
          </p:nvSpPr>
          <p:spPr>
            <a:xfrm>
              <a:off x="-2379978" y="1834111"/>
              <a:ext cx="288298" cy="288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8" name="Ellipse 67"/>
            <p:cNvSpPr/>
            <p:nvPr/>
          </p:nvSpPr>
          <p:spPr>
            <a:xfrm>
              <a:off x="-1762801" y="1849877"/>
              <a:ext cx="288298" cy="288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9" name="Ellipse 68"/>
            <p:cNvSpPr/>
            <p:nvPr/>
          </p:nvSpPr>
          <p:spPr>
            <a:xfrm>
              <a:off x="-1188640" y="1849877"/>
              <a:ext cx="288000" cy="288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71" name="Groupe 70"/>
          <p:cNvGrpSpPr/>
          <p:nvPr/>
        </p:nvGrpSpPr>
        <p:grpSpPr>
          <a:xfrm>
            <a:off x="5187673" y="2241832"/>
            <a:ext cx="2736272" cy="303766"/>
            <a:chOff x="-3636912" y="1834111"/>
            <a:chExt cx="2736272" cy="303766"/>
          </a:xfrm>
        </p:grpSpPr>
        <p:sp>
          <p:nvSpPr>
            <p:cNvPr id="72" name="Ellipse 71"/>
            <p:cNvSpPr/>
            <p:nvPr/>
          </p:nvSpPr>
          <p:spPr>
            <a:xfrm>
              <a:off x="-3636912" y="1834111"/>
              <a:ext cx="288298" cy="288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3" name="Ellipse 72"/>
            <p:cNvSpPr/>
            <p:nvPr/>
          </p:nvSpPr>
          <p:spPr>
            <a:xfrm>
              <a:off x="-2988202" y="1834111"/>
              <a:ext cx="288298" cy="288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4" name="Ellipse 73"/>
            <p:cNvSpPr/>
            <p:nvPr/>
          </p:nvSpPr>
          <p:spPr>
            <a:xfrm>
              <a:off x="-2379978" y="1834111"/>
              <a:ext cx="288298" cy="288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5" name="Ellipse 74"/>
            <p:cNvSpPr/>
            <p:nvPr/>
          </p:nvSpPr>
          <p:spPr>
            <a:xfrm>
              <a:off x="-1762801" y="1849877"/>
              <a:ext cx="288298" cy="288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6" name="Ellipse 75"/>
            <p:cNvSpPr/>
            <p:nvPr/>
          </p:nvSpPr>
          <p:spPr>
            <a:xfrm>
              <a:off x="-1188640" y="1849877"/>
              <a:ext cx="288000" cy="288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77" name="Groupe 76"/>
          <p:cNvGrpSpPr/>
          <p:nvPr/>
        </p:nvGrpSpPr>
        <p:grpSpPr>
          <a:xfrm>
            <a:off x="5187673" y="2665512"/>
            <a:ext cx="2736272" cy="303766"/>
            <a:chOff x="-3636912" y="1834111"/>
            <a:chExt cx="2736272" cy="303766"/>
          </a:xfrm>
        </p:grpSpPr>
        <p:sp>
          <p:nvSpPr>
            <p:cNvPr id="78" name="Ellipse 77"/>
            <p:cNvSpPr/>
            <p:nvPr/>
          </p:nvSpPr>
          <p:spPr>
            <a:xfrm>
              <a:off x="-3636912" y="1834111"/>
              <a:ext cx="288298" cy="288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9" name="Ellipse 78"/>
            <p:cNvSpPr/>
            <p:nvPr/>
          </p:nvSpPr>
          <p:spPr>
            <a:xfrm>
              <a:off x="-2988202" y="1834111"/>
              <a:ext cx="288298" cy="288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0" name="Ellipse 79"/>
            <p:cNvSpPr/>
            <p:nvPr/>
          </p:nvSpPr>
          <p:spPr>
            <a:xfrm>
              <a:off x="-2379978" y="1834111"/>
              <a:ext cx="288298" cy="288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1" name="Ellipse 80"/>
            <p:cNvSpPr/>
            <p:nvPr/>
          </p:nvSpPr>
          <p:spPr>
            <a:xfrm>
              <a:off x="-1762801" y="1849877"/>
              <a:ext cx="288298" cy="288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2" name="Ellipse 81"/>
            <p:cNvSpPr/>
            <p:nvPr/>
          </p:nvSpPr>
          <p:spPr>
            <a:xfrm>
              <a:off x="-1188640" y="1849877"/>
              <a:ext cx="288000" cy="288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83" name="Groupe 82"/>
          <p:cNvGrpSpPr/>
          <p:nvPr/>
        </p:nvGrpSpPr>
        <p:grpSpPr>
          <a:xfrm>
            <a:off x="5198306" y="3066307"/>
            <a:ext cx="2736272" cy="303766"/>
            <a:chOff x="-3636912" y="1834111"/>
            <a:chExt cx="2736272" cy="303766"/>
          </a:xfrm>
        </p:grpSpPr>
        <p:sp>
          <p:nvSpPr>
            <p:cNvPr id="84" name="Ellipse 83"/>
            <p:cNvSpPr/>
            <p:nvPr/>
          </p:nvSpPr>
          <p:spPr>
            <a:xfrm>
              <a:off x="-3636912" y="1834111"/>
              <a:ext cx="288298" cy="288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5" name="Ellipse 84"/>
            <p:cNvSpPr/>
            <p:nvPr/>
          </p:nvSpPr>
          <p:spPr>
            <a:xfrm>
              <a:off x="-2988202" y="1834111"/>
              <a:ext cx="288298" cy="288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6" name="Ellipse 85"/>
            <p:cNvSpPr/>
            <p:nvPr/>
          </p:nvSpPr>
          <p:spPr>
            <a:xfrm>
              <a:off x="-2379978" y="1834111"/>
              <a:ext cx="288298" cy="288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7" name="Ellipse 86"/>
            <p:cNvSpPr/>
            <p:nvPr/>
          </p:nvSpPr>
          <p:spPr>
            <a:xfrm>
              <a:off x="-1762801" y="1849877"/>
              <a:ext cx="288298" cy="288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8" name="Ellipse 87"/>
            <p:cNvSpPr/>
            <p:nvPr/>
          </p:nvSpPr>
          <p:spPr>
            <a:xfrm>
              <a:off x="-1188640" y="1849877"/>
              <a:ext cx="288000" cy="288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89" name="Groupe 88"/>
          <p:cNvGrpSpPr/>
          <p:nvPr/>
        </p:nvGrpSpPr>
        <p:grpSpPr>
          <a:xfrm>
            <a:off x="5198306" y="3457137"/>
            <a:ext cx="2736272" cy="303766"/>
            <a:chOff x="-3636912" y="1834111"/>
            <a:chExt cx="2736272" cy="303766"/>
          </a:xfrm>
        </p:grpSpPr>
        <p:sp>
          <p:nvSpPr>
            <p:cNvPr id="90" name="Ellipse 89"/>
            <p:cNvSpPr/>
            <p:nvPr/>
          </p:nvSpPr>
          <p:spPr>
            <a:xfrm>
              <a:off x="-3636912" y="1834111"/>
              <a:ext cx="288298" cy="288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1" name="Ellipse 90"/>
            <p:cNvSpPr/>
            <p:nvPr/>
          </p:nvSpPr>
          <p:spPr>
            <a:xfrm>
              <a:off x="-2988202" y="1834111"/>
              <a:ext cx="288298" cy="288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2" name="Ellipse 91"/>
            <p:cNvSpPr/>
            <p:nvPr/>
          </p:nvSpPr>
          <p:spPr>
            <a:xfrm>
              <a:off x="-2379978" y="1834111"/>
              <a:ext cx="288298" cy="288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3" name="Ellipse 92"/>
            <p:cNvSpPr/>
            <p:nvPr/>
          </p:nvSpPr>
          <p:spPr>
            <a:xfrm>
              <a:off x="-1762801" y="1849877"/>
              <a:ext cx="288298" cy="288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4" name="Ellipse 93"/>
            <p:cNvSpPr/>
            <p:nvPr/>
          </p:nvSpPr>
          <p:spPr>
            <a:xfrm>
              <a:off x="-1188640" y="1849877"/>
              <a:ext cx="288000" cy="288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95" name="Groupe 94"/>
          <p:cNvGrpSpPr/>
          <p:nvPr/>
        </p:nvGrpSpPr>
        <p:grpSpPr>
          <a:xfrm>
            <a:off x="5187673" y="3861048"/>
            <a:ext cx="2736272" cy="303766"/>
            <a:chOff x="-3636912" y="1834111"/>
            <a:chExt cx="2736272" cy="303766"/>
          </a:xfrm>
        </p:grpSpPr>
        <p:sp>
          <p:nvSpPr>
            <p:cNvPr id="96" name="Ellipse 95"/>
            <p:cNvSpPr/>
            <p:nvPr/>
          </p:nvSpPr>
          <p:spPr>
            <a:xfrm>
              <a:off x="-3636912" y="1834111"/>
              <a:ext cx="288298" cy="288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7" name="Ellipse 96"/>
            <p:cNvSpPr/>
            <p:nvPr/>
          </p:nvSpPr>
          <p:spPr>
            <a:xfrm>
              <a:off x="-2988202" y="1834111"/>
              <a:ext cx="288298" cy="288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8" name="Ellipse 97"/>
            <p:cNvSpPr/>
            <p:nvPr/>
          </p:nvSpPr>
          <p:spPr>
            <a:xfrm>
              <a:off x="-2379978" y="1834111"/>
              <a:ext cx="288298" cy="288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9" name="Ellipse 98"/>
            <p:cNvSpPr/>
            <p:nvPr/>
          </p:nvSpPr>
          <p:spPr>
            <a:xfrm>
              <a:off x="-1762801" y="1849877"/>
              <a:ext cx="288298" cy="288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0" name="Ellipse 99"/>
            <p:cNvSpPr/>
            <p:nvPr/>
          </p:nvSpPr>
          <p:spPr>
            <a:xfrm>
              <a:off x="-1188640" y="1849877"/>
              <a:ext cx="288000" cy="288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59" name="Ellipse 58"/>
          <p:cNvSpPr/>
          <p:nvPr/>
        </p:nvSpPr>
        <p:spPr>
          <a:xfrm>
            <a:off x="7072715" y="5483690"/>
            <a:ext cx="288000" cy="28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2" name="Ellipse 101">
            <a:extLst>
              <a:ext uri="{FF2B5EF4-FFF2-40B4-BE49-F238E27FC236}">
                <a16:creationId xmlns:a16="http://schemas.microsoft.com/office/drawing/2014/main" id="{E84C2E1E-CE5C-49E8-AD25-E217F568F9B6}"/>
              </a:ext>
            </a:extLst>
          </p:cNvPr>
          <p:cNvSpPr/>
          <p:nvPr/>
        </p:nvSpPr>
        <p:spPr>
          <a:xfrm>
            <a:off x="6453942" y="4681146"/>
            <a:ext cx="288000" cy="28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09364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3065585" y="6237312"/>
            <a:ext cx="2895600" cy="365125"/>
          </a:xfrm>
        </p:spPr>
        <p:txBody>
          <a:bodyPr/>
          <a:lstStyle/>
          <a:p>
            <a:r>
              <a:rPr lang="fr-FR" dirty="0"/>
              <a:t>CIO de Carcassonne</a:t>
            </a:r>
          </a:p>
        </p:txBody>
      </p:sp>
      <p:sp>
        <p:nvSpPr>
          <p:cNvPr id="3" name="WordArt 55"/>
          <p:cNvSpPr>
            <a:spLocks noChangeArrowheads="1" noChangeShapeType="1" noTextEdit="1"/>
          </p:cNvSpPr>
          <p:nvPr/>
        </p:nvSpPr>
        <p:spPr bwMode="auto">
          <a:xfrm>
            <a:off x="1604597" y="2204864"/>
            <a:ext cx="591575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solidFill>
                    <a:srgbClr val="CC0000"/>
                  </a:solidFill>
                  <a:round/>
                  <a:headEnd/>
                  <a:tailEnd/>
                </a:ln>
                <a:solidFill>
                  <a:srgbClr val="CC0000"/>
                </a:solidFill>
                <a:latin typeface="Century Gothic"/>
              </a:rPr>
              <a:t>8 séries de baccalauréats technologiques</a:t>
            </a:r>
          </a:p>
        </p:txBody>
      </p:sp>
      <p:grpSp>
        <p:nvGrpSpPr>
          <p:cNvPr id="5" name="Groupe 4"/>
          <p:cNvGrpSpPr/>
          <p:nvPr/>
        </p:nvGrpSpPr>
        <p:grpSpPr>
          <a:xfrm>
            <a:off x="3062654" y="949326"/>
            <a:ext cx="2990850" cy="708025"/>
            <a:chOff x="3062654" y="949326"/>
            <a:chExt cx="2990850" cy="708025"/>
          </a:xfrm>
        </p:grpSpPr>
        <p:sp>
          <p:nvSpPr>
            <p:cNvPr id="7" name="AutoShape 64"/>
            <p:cNvSpPr>
              <a:spLocks noChangeArrowheads="1"/>
            </p:cNvSpPr>
            <p:nvPr/>
          </p:nvSpPr>
          <p:spPr bwMode="auto">
            <a:xfrm>
              <a:off x="3062654" y="949326"/>
              <a:ext cx="2990850" cy="708025"/>
            </a:xfrm>
            <a:prstGeom prst="roundRect">
              <a:avLst>
                <a:gd name="adj" fmla="val 16667"/>
              </a:avLst>
            </a:prstGeom>
            <a:solidFill>
              <a:srgbClr val="990000"/>
            </a:solidFill>
            <a:ln w="9525">
              <a:solidFill>
                <a:srgbClr val="99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fr-FR" altLang="fr-FR"/>
            </a:p>
          </p:txBody>
        </p:sp>
        <p:sp>
          <p:nvSpPr>
            <p:cNvPr id="8" name="WordArt 65"/>
            <p:cNvSpPr>
              <a:spLocks noChangeArrowheads="1" noChangeShapeType="1" noTextEdit="1"/>
            </p:cNvSpPr>
            <p:nvPr/>
          </p:nvSpPr>
          <p:spPr bwMode="auto">
            <a:xfrm>
              <a:off x="3263412" y="1122364"/>
              <a:ext cx="2592265" cy="35242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fr-FR" sz="3600" kern="10">
                  <a:ln w="762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Arial Black"/>
                </a:rPr>
                <a:t>VOIE TECHNO</a:t>
              </a:r>
            </a:p>
          </p:txBody>
        </p:sp>
        <p:sp>
          <p:nvSpPr>
            <p:cNvPr id="9" name="WordArt 66"/>
            <p:cNvSpPr>
              <a:spLocks noChangeArrowheads="1" noChangeShapeType="1" noTextEdit="1"/>
            </p:cNvSpPr>
            <p:nvPr/>
          </p:nvSpPr>
          <p:spPr bwMode="auto">
            <a:xfrm>
              <a:off x="3261946" y="1122364"/>
              <a:ext cx="2592266" cy="35242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fr-FR" sz="3600" kern="10" dirty="0">
                  <a:ln w="19050">
                    <a:solidFill>
                      <a:srgbClr val="990000"/>
                    </a:solidFill>
                    <a:round/>
                    <a:headEnd/>
                    <a:tailEnd/>
                  </a:ln>
                  <a:solidFill>
                    <a:srgbClr val="990000"/>
                  </a:solidFill>
                  <a:latin typeface="Arial Black"/>
                </a:rPr>
                <a:t>VOIE TECHNO</a:t>
              </a:r>
            </a:p>
          </p:txBody>
        </p:sp>
      </p:grpSp>
      <p:sp>
        <p:nvSpPr>
          <p:cNvPr id="10" name="WordArt 68"/>
          <p:cNvSpPr>
            <a:spLocks noChangeArrowheads="1" noChangeShapeType="1" noTextEdit="1"/>
          </p:cNvSpPr>
          <p:nvPr/>
        </p:nvSpPr>
        <p:spPr bwMode="auto">
          <a:xfrm>
            <a:off x="175846" y="3368502"/>
            <a:ext cx="874835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76200">
                  <a:solidFill>
                    <a:srgbClr val="CC0000"/>
                  </a:solidFill>
                  <a:round/>
                  <a:headEnd/>
                  <a:tailEnd/>
                </a:ln>
                <a:solidFill>
                  <a:srgbClr val="CC0000"/>
                </a:solidFill>
                <a:latin typeface="Century Gothic"/>
              </a:rPr>
              <a:t>STI2D</a:t>
            </a:r>
          </a:p>
        </p:txBody>
      </p:sp>
      <p:sp>
        <p:nvSpPr>
          <p:cNvPr id="11" name="WordArt 69"/>
          <p:cNvSpPr>
            <a:spLocks noChangeArrowheads="1" noChangeShapeType="1" noTextEdit="1"/>
          </p:cNvSpPr>
          <p:nvPr/>
        </p:nvSpPr>
        <p:spPr bwMode="auto">
          <a:xfrm>
            <a:off x="172915" y="3368502"/>
            <a:ext cx="874835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Century Gothic"/>
              </a:rPr>
              <a:t>STI2D</a:t>
            </a:r>
          </a:p>
        </p:txBody>
      </p:sp>
      <p:sp>
        <p:nvSpPr>
          <p:cNvPr id="12" name="WordArt 71"/>
          <p:cNvSpPr>
            <a:spLocks noChangeArrowheads="1" noChangeShapeType="1" noTextEdit="1"/>
          </p:cNvSpPr>
          <p:nvPr/>
        </p:nvSpPr>
        <p:spPr bwMode="auto">
          <a:xfrm>
            <a:off x="1381859" y="3360564"/>
            <a:ext cx="663819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76200">
                  <a:solidFill>
                    <a:srgbClr val="CC0000"/>
                  </a:solidFill>
                  <a:round/>
                  <a:headEnd/>
                  <a:tailEnd/>
                </a:ln>
                <a:solidFill>
                  <a:srgbClr val="CC0000"/>
                </a:solidFill>
                <a:latin typeface="Century Gothic"/>
              </a:rPr>
              <a:t>STL</a:t>
            </a:r>
          </a:p>
        </p:txBody>
      </p:sp>
      <p:sp>
        <p:nvSpPr>
          <p:cNvPr id="13" name="WordArt 72"/>
          <p:cNvSpPr>
            <a:spLocks noChangeArrowheads="1" noChangeShapeType="1" noTextEdit="1"/>
          </p:cNvSpPr>
          <p:nvPr/>
        </p:nvSpPr>
        <p:spPr bwMode="auto">
          <a:xfrm>
            <a:off x="1380392" y="3360564"/>
            <a:ext cx="663820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Century Gothic"/>
              </a:rPr>
              <a:t>STL</a:t>
            </a:r>
          </a:p>
        </p:txBody>
      </p:sp>
      <p:sp>
        <p:nvSpPr>
          <p:cNvPr id="14" name="WordArt 74"/>
          <p:cNvSpPr>
            <a:spLocks noChangeArrowheads="1" noChangeShapeType="1" noTextEdit="1"/>
          </p:cNvSpPr>
          <p:nvPr/>
        </p:nvSpPr>
        <p:spPr bwMode="auto">
          <a:xfrm>
            <a:off x="2416420" y="3360564"/>
            <a:ext cx="863111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76200">
                  <a:solidFill>
                    <a:srgbClr val="CC0000"/>
                  </a:solidFill>
                  <a:round/>
                  <a:headEnd/>
                  <a:tailEnd/>
                </a:ln>
                <a:solidFill>
                  <a:srgbClr val="CC0000"/>
                </a:solidFill>
                <a:latin typeface="Century Gothic"/>
              </a:rPr>
              <a:t>STAV</a:t>
            </a:r>
          </a:p>
        </p:txBody>
      </p:sp>
      <p:sp>
        <p:nvSpPr>
          <p:cNvPr id="15" name="WordArt 75"/>
          <p:cNvSpPr>
            <a:spLocks noChangeArrowheads="1" noChangeShapeType="1" noTextEdit="1"/>
          </p:cNvSpPr>
          <p:nvPr/>
        </p:nvSpPr>
        <p:spPr bwMode="auto">
          <a:xfrm>
            <a:off x="2416420" y="3360564"/>
            <a:ext cx="863111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Century Gothic"/>
              </a:rPr>
              <a:t>STAV</a:t>
            </a:r>
          </a:p>
        </p:txBody>
      </p:sp>
      <p:sp>
        <p:nvSpPr>
          <p:cNvPr id="16" name="WordArt 77"/>
          <p:cNvSpPr>
            <a:spLocks noChangeArrowheads="1" noChangeShapeType="1" noTextEdit="1"/>
          </p:cNvSpPr>
          <p:nvPr/>
        </p:nvSpPr>
        <p:spPr bwMode="auto">
          <a:xfrm>
            <a:off x="3537439" y="3374852"/>
            <a:ext cx="757604" cy="34131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endParaRPr lang="fr-FR" sz="3600" b="1" u="sng" kern="10" dirty="0">
              <a:ln w="76200">
                <a:solidFill>
                  <a:srgbClr val="CC0000"/>
                </a:solidFill>
                <a:round/>
                <a:headEnd/>
                <a:tailEnd/>
              </a:ln>
              <a:solidFill>
                <a:schemeClr val="bg1"/>
              </a:solidFill>
              <a:uFill>
                <a:solidFill>
                  <a:srgbClr val="C00000"/>
                </a:solidFill>
              </a:uFill>
              <a:latin typeface="Century Gothic"/>
            </a:endParaRPr>
          </a:p>
        </p:txBody>
      </p:sp>
      <p:sp>
        <p:nvSpPr>
          <p:cNvPr id="17" name="WordArt 78"/>
          <p:cNvSpPr>
            <a:spLocks noChangeArrowheads="1" noChangeShapeType="1" noTextEdit="1"/>
          </p:cNvSpPr>
          <p:nvPr/>
        </p:nvSpPr>
        <p:spPr bwMode="auto">
          <a:xfrm>
            <a:off x="3647343" y="3355802"/>
            <a:ext cx="663819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fr-FR" sz="3600" b="1" kern="10">
              <a:ln w="9525">
                <a:solidFill>
                  <a:schemeClr val="bg1"/>
                </a:solidFill>
                <a:round/>
                <a:headEnd/>
                <a:tailEnd/>
              </a:ln>
              <a:solidFill>
                <a:schemeClr val="bg1"/>
              </a:solidFill>
              <a:latin typeface="Century Gothic"/>
            </a:endParaRPr>
          </a:p>
        </p:txBody>
      </p:sp>
      <p:pic>
        <p:nvPicPr>
          <p:cNvPr id="18" name="Picture 79" descr="MENO00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997" y="4244802"/>
            <a:ext cx="665285" cy="59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80" descr="MEDEQ00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4258" y="4211464"/>
            <a:ext cx="422031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81" descr="HAND23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5712" y="4224164"/>
            <a:ext cx="44987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AutoShape 85"/>
          <p:cNvSpPr>
            <a:spLocks noChangeArrowheads="1"/>
          </p:cNvSpPr>
          <p:nvPr/>
        </p:nvSpPr>
        <p:spPr bwMode="auto">
          <a:xfrm>
            <a:off x="108439" y="3212926"/>
            <a:ext cx="997927" cy="1727200"/>
          </a:xfrm>
          <a:prstGeom prst="roundRect">
            <a:avLst>
              <a:gd name="adj" fmla="val 9509"/>
            </a:avLst>
          </a:prstGeom>
          <a:noFill/>
          <a:ln w="19050">
            <a:solidFill>
              <a:srgbClr val="0066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22" name="WordArt 86"/>
          <p:cNvSpPr>
            <a:spLocks noChangeArrowheads="1" noChangeShapeType="1" noTextEdit="1"/>
          </p:cNvSpPr>
          <p:nvPr/>
        </p:nvSpPr>
        <p:spPr bwMode="auto">
          <a:xfrm>
            <a:off x="174382" y="3860627"/>
            <a:ext cx="864577" cy="21431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kern="10">
                <a:solidFill>
                  <a:srgbClr val="1C1C1C"/>
                </a:solidFill>
                <a:latin typeface="Impact"/>
              </a:rPr>
              <a:t>INDUSTRIE</a:t>
            </a:r>
          </a:p>
        </p:txBody>
      </p:sp>
      <p:sp>
        <p:nvSpPr>
          <p:cNvPr id="23" name="WordArt 93"/>
          <p:cNvSpPr>
            <a:spLocks noChangeArrowheads="1" noChangeShapeType="1" noTextEdit="1"/>
          </p:cNvSpPr>
          <p:nvPr/>
        </p:nvSpPr>
        <p:spPr bwMode="auto">
          <a:xfrm>
            <a:off x="4695093" y="3357389"/>
            <a:ext cx="795704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76200">
                  <a:solidFill>
                    <a:srgbClr val="CC0000"/>
                  </a:solidFill>
                  <a:round/>
                  <a:headEnd/>
                  <a:tailEnd/>
                </a:ln>
                <a:solidFill>
                  <a:srgbClr val="CC0000"/>
                </a:solidFill>
                <a:latin typeface="Century Gothic"/>
              </a:rPr>
              <a:t>ST2S</a:t>
            </a:r>
          </a:p>
        </p:txBody>
      </p:sp>
      <p:sp>
        <p:nvSpPr>
          <p:cNvPr id="24" name="WordArt 94"/>
          <p:cNvSpPr>
            <a:spLocks noChangeArrowheads="1" noChangeShapeType="1" noTextEdit="1"/>
          </p:cNvSpPr>
          <p:nvPr/>
        </p:nvSpPr>
        <p:spPr bwMode="auto">
          <a:xfrm>
            <a:off x="4695093" y="3355802"/>
            <a:ext cx="795704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Century Gothic"/>
              </a:rPr>
              <a:t>ST2S</a:t>
            </a:r>
          </a:p>
        </p:txBody>
      </p:sp>
      <p:sp>
        <p:nvSpPr>
          <p:cNvPr id="25" name="WordArt 95"/>
          <p:cNvSpPr>
            <a:spLocks noChangeArrowheads="1" noChangeShapeType="1" noTextEdit="1"/>
          </p:cNvSpPr>
          <p:nvPr/>
        </p:nvSpPr>
        <p:spPr bwMode="auto">
          <a:xfrm>
            <a:off x="5791200" y="3355802"/>
            <a:ext cx="863112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 dirty="0">
                <a:ln w="76200">
                  <a:solidFill>
                    <a:srgbClr val="CC0000"/>
                  </a:solidFill>
                  <a:round/>
                  <a:headEnd/>
                  <a:tailEnd/>
                </a:ln>
                <a:solidFill>
                  <a:srgbClr val="CC0000"/>
                </a:solidFill>
                <a:latin typeface="Century Gothic"/>
              </a:rPr>
              <a:t>STD2A</a:t>
            </a:r>
          </a:p>
        </p:txBody>
      </p:sp>
      <p:sp>
        <p:nvSpPr>
          <p:cNvPr id="26" name="WordArt 96"/>
          <p:cNvSpPr>
            <a:spLocks noChangeArrowheads="1" noChangeShapeType="1" noTextEdit="1"/>
          </p:cNvSpPr>
          <p:nvPr/>
        </p:nvSpPr>
        <p:spPr bwMode="auto">
          <a:xfrm>
            <a:off x="5792666" y="3360563"/>
            <a:ext cx="863112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 dirty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Century Gothic"/>
              </a:rPr>
              <a:t>STD2A</a:t>
            </a:r>
          </a:p>
        </p:txBody>
      </p:sp>
      <p:pic>
        <p:nvPicPr>
          <p:cNvPr id="27" name="Picture 97" descr="j0300520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027" y="4282901"/>
            <a:ext cx="57296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98" descr="MEDEM02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831374" y="4270202"/>
            <a:ext cx="530469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99" descr="j0193752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493" y="4232102"/>
            <a:ext cx="496766" cy="63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AutoShape 105"/>
          <p:cNvSpPr>
            <a:spLocks noChangeArrowheads="1"/>
          </p:cNvSpPr>
          <p:nvPr/>
        </p:nvSpPr>
        <p:spPr bwMode="auto">
          <a:xfrm>
            <a:off x="1225062" y="3212926"/>
            <a:ext cx="997927" cy="1727200"/>
          </a:xfrm>
          <a:prstGeom prst="roundRect">
            <a:avLst>
              <a:gd name="adj" fmla="val 9509"/>
            </a:avLst>
          </a:prstGeom>
          <a:noFill/>
          <a:ln w="19050">
            <a:solidFill>
              <a:srgbClr val="0066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31" name="AutoShape 106"/>
          <p:cNvSpPr>
            <a:spLocks noChangeArrowheads="1"/>
          </p:cNvSpPr>
          <p:nvPr/>
        </p:nvSpPr>
        <p:spPr bwMode="auto">
          <a:xfrm>
            <a:off x="2349013" y="3212926"/>
            <a:ext cx="997926" cy="1727200"/>
          </a:xfrm>
          <a:prstGeom prst="roundRect">
            <a:avLst>
              <a:gd name="adj" fmla="val 9509"/>
            </a:avLst>
          </a:prstGeom>
          <a:noFill/>
          <a:ln w="19050">
            <a:solidFill>
              <a:srgbClr val="0066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32" name="AutoShape 107"/>
          <p:cNvSpPr>
            <a:spLocks noChangeArrowheads="1"/>
          </p:cNvSpPr>
          <p:nvPr/>
        </p:nvSpPr>
        <p:spPr bwMode="auto">
          <a:xfrm>
            <a:off x="3471497" y="3212926"/>
            <a:ext cx="997926" cy="1727200"/>
          </a:xfrm>
          <a:prstGeom prst="roundRect">
            <a:avLst>
              <a:gd name="adj" fmla="val 9509"/>
            </a:avLst>
          </a:prstGeom>
          <a:noFill/>
          <a:ln w="19050">
            <a:solidFill>
              <a:srgbClr val="0066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33" name="AutoShape 108"/>
          <p:cNvSpPr>
            <a:spLocks noChangeArrowheads="1"/>
          </p:cNvSpPr>
          <p:nvPr/>
        </p:nvSpPr>
        <p:spPr bwMode="auto">
          <a:xfrm>
            <a:off x="4596913" y="3212926"/>
            <a:ext cx="997926" cy="1727200"/>
          </a:xfrm>
          <a:prstGeom prst="roundRect">
            <a:avLst>
              <a:gd name="adj" fmla="val 9509"/>
            </a:avLst>
          </a:prstGeom>
          <a:noFill/>
          <a:ln w="19050">
            <a:solidFill>
              <a:srgbClr val="0066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34" name="AutoShape 109"/>
          <p:cNvSpPr>
            <a:spLocks noChangeArrowheads="1"/>
          </p:cNvSpPr>
          <p:nvPr/>
        </p:nvSpPr>
        <p:spPr bwMode="auto">
          <a:xfrm>
            <a:off x="5725259" y="3212926"/>
            <a:ext cx="997926" cy="1727200"/>
          </a:xfrm>
          <a:prstGeom prst="roundRect">
            <a:avLst>
              <a:gd name="adj" fmla="val 9509"/>
            </a:avLst>
          </a:prstGeom>
          <a:noFill/>
          <a:ln w="19050">
            <a:solidFill>
              <a:srgbClr val="0066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35" name="AutoShape 110"/>
          <p:cNvSpPr>
            <a:spLocks noChangeArrowheads="1"/>
          </p:cNvSpPr>
          <p:nvPr/>
        </p:nvSpPr>
        <p:spPr bwMode="auto">
          <a:xfrm>
            <a:off x="6841882" y="3212926"/>
            <a:ext cx="997926" cy="1727200"/>
          </a:xfrm>
          <a:prstGeom prst="roundRect">
            <a:avLst>
              <a:gd name="adj" fmla="val 9509"/>
            </a:avLst>
          </a:prstGeom>
          <a:noFill/>
          <a:ln w="19050">
            <a:solidFill>
              <a:srgbClr val="0066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36" name="AutoShape 111"/>
          <p:cNvSpPr>
            <a:spLocks noChangeArrowheads="1"/>
          </p:cNvSpPr>
          <p:nvPr/>
        </p:nvSpPr>
        <p:spPr bwMode="auto">
          <a:xfrm>
            <a:off x="7973159" y="3212926"/>
            <a:ext cx="997926" cy="1727200"/>
          </a:xfrm>
          <a:prstGeom prst="roundRect">
            <a:avLst>
              <a:gd name="adj" fmla="val 9509"/>
            </a:avLst>
          </a:prstGeom>
          <a:noFill/>
          <a:ln w="19050">
            <a:solidFill>
              <a:srgbClr val="0066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39" name="WordArt 114"/>
          <p:cNvSpPr>
            <a:spLocks noChangeArrowheads="1" noChangeShapeType="1" noTextEdit="1"/>
          </p:cNvSpPr>
          <p:nvPr/>
        </p:nvSpPr>
        <p:spPr bwMode="auto">
          <a:xfrm>
            <a:off x="8040566" y="3355802"/>
            <a:ext cx="863111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 dirty="0">
                <a:ln w="76200">
                  <a:solidFill>
                    <a:srgbClr val="CC0000"/>
                  </a:solidFill>
                  <a:round/>
                  <a:headEnd/>
                  <a:tailEnd/>
                </a:ln>
                <a:solidFill>
                  <a:srgbClr val="CC0000"/>
                </a:solidFill>
                <a:latin typeface="Century Gothic"/>
              </a:rPr>
              <a:t>STHR</a:t>
            </a:r>
          </a:p>
        </p:txBody>
      </p:sp>
      <p:sp>
        <p:nvSpPr>
          <p:cNvPr id="40" name="WordArt 115"/>
          <p:cNvSpPr>
            <a:spLocks noChangeArrowheads="1" noChangeShapeType="1" noTextEdit="1"/>
          </p:cNvSpPr>
          <p:nvPr/>
        </p:nvSpPr>
        <p:spPr bwMode="auto">
          <a:xfrm>
            <a:off x="8028384" y="3355801"/>
            <a:ext cx="863111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 dirty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Century Gothic"/>
              </a:rPr>
              <a:t>STHR</a:t>
            </a:r>
          </a:p>
        </p:txBody>
      </p:sp>
      <p:sp>
        <p:nvSpPr>
          <p:cNvPr id="41" name="WordArt 116"/>
          <p:cNvSpPr>
            <a:spLocks noChangeArrowheads="1" noChangeShapeType="1" noTextEdit="1"/>
          </p:cNvSpPr>
          <p:nvPr/>
        </p:nvSpPr>
        <p:spPr bwMode="auto">
          <a:xfrm>
            <a:off x="1291005" y="3860627"/>
            <a:ext cx="864577" cy="21431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kern="10">
                <a:solidFill>
                  <a:srgbClr val="1C1C1C"/>
                </a:solidFill>
                <a:latin typeface="Impact"/>
              </a:rPr>
              <a:t>LABORATOIRE</a:t>
            </a:r>
          </a:p>
        </p:txBody>
      </p:sp>
      <p:sp>
        <p:nvSpPr>
          <p:cNvPr id="42" name="WordArt 117"/>
          <p:cNvSpPr>
            <a:spLocks noChangeArrowheads="1" noChangeShapeType="1" noTextEdit="1"/>
          </p:cNvSpPr>
          <p:nvPr/>
        </p:nvSpPr>
        <p:spPr bwMode="auto">
          <a:xfrm>
            <a:off x="2414954" y="3860627"/>
            <a:ext cx="864577" cy="21431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kern="10">
                <a:solidFill>
                  <a:srgbClr val="1C1C1C"/>
                </a:solidFill>
                <a:latin typeface="Impact"/>
              </a:rPr>
              <a:t>AGRONOMIE</a:t>
            </a:r>
          </a:p>
        </p:txBody>
      </p:sp>
      <p:sp>
        <p:nvSpPr>
          <p:cNvPr id="43" name="WordArt 118"/>
          <p:cNvSpPr>
            <a:spLocks noChangeArrowheads="1" noChangeShapeType="1" noTextEdit="1"/>
          </p:cNvSpPr>
          <p:nvPr/>
        </p:nvSpPr>
        <p:spPr bwMode="auto">
          <a:xfrm>
            <a:off x="3537439" y="3860627"/>
            <a:ext cx="864577" cy="21431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kern="10">
                <a:solidFill>
                  <a:srgbClr val="1C1C1C"/>
                </a:solidFill>
                <a:latin typeface="Impact"/>
              </a:rPr>
              <a:t>GESTION</a:t>
            </a:r>
          </a:p>
        </p:txBody>
      </p:sp>
      <p:sp>
        <p:nvSpPr>
          <p:cNvPr id="44" name="WordArt 119"/>
          <p:cNvSpPr>
            <a:spLocks noChangeArrowheads="1" noChangeShapeType="1" noTextEdit="1"/>
          </p:cNvSpPr>
          <p:nvPr/>
        </p:nvSpPr>
        <p:spPr bwMode="auto">
          <a:xfrm>
            <a:off x="4662854" y="3860627"/>
            <a:ext cx="864577" cy="21431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kern="10">
                <a:solidFill>
                  <a:srgbClr val="1C1C1C"/>
                </a:solidFill>
                <a:latin typeface="Impact"/>
              </a:rPr>
              <a:t>SANTE-SOCIAL</a:t>
            </a:r>
          </a:p>
        </p:txBody>
      </p:sp>
      <p:sp>
        <p:nvSpPr>
          <p:cNvPr id="45" name="WordArt 120"/>
          <p:cNvSpPr>
            <a:spLocks noChangeArrowheads="1" noChangeShapeType="1" noTextEdit="1"/>
          </p:cNvSpPr>
          <p:nvPr/>
        </p:nvSpPr>
        <p:spPr bwMode="auto">
          <a:xfrm>
            <a:off x="5791200" y="3878089"/>
            <a:ext cx="864577" cy="21431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kern="10">
                <a:solidFill>
                  <a:srgbClr val="1C1C1C"/>
                </a:solidFill>
                <a:latin typeface="Impact"/>
              </a:rPr>
              <a:t>ARTS APPLIQUES</a:t>
            </a:r>
          </a:p>
        </p:txBody>
      </p:sp>
      <p:sp>
        <p:nvSpPr>
          <p:cNvPr id="46" name="WordArt 121"/>
          <p:cNvSpPr>
            <a:spLocks noChangeArrowheads="1" noChangeShapeType="1" noTextEdit="1"/>
          </p:cNvSpPr>
          <p:nvPr/>
        </p:nvSpPr>
        <p:spPr bwMode="auto">
          <a:xfrm>
            <a:off x="6791987" y="3883968"/>
            <a:ext cx="1097719" cy="21431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kern="10" dirty="0">
                <a:solidFill>
                  <a:srgbClr val="1C1C1C"/>
                </a:solidFill>
                <a:latin typeface="Impact"/>
              </a:rPr>
              <a:t>THEATRE-MUSIQUE-DANSE </a:t>
            </a:r>
          </a:p>
        </p:txBody>
      </p:sp>
      <p:sp>
        <p:nvSpPr>
          <p:cNvPr id="47" name="WordArt 122"/>
          <p:cNvSpPr>
            <a:spLocks noChangeArrowheads="1" noChangeShapeType="1" noTextEdit="1"/>
          </p:cNvSpPr>
          <p:nvPr/>
        </p:nvSpPr>
        <p:spPr bwMode="auto">
          <a:xfrm>
            <a:off x="8039100" y="3909839"/>
            <a:ext cx="864577" cy="1317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kern="10">
                <a:solidFill>
                  <a:srgbClr val="1C1C1C"/>
                </a:solidFill>
                <a:latin typeface="Impact"/>
              </a:rPr>
              <a:t>Hôtellerie-Restauration</a:t>
            </a:r>
          </a:p>
        </p:txBody>
      </p:sp>
      <p:pic>
        <p:nvPicPr>
          <p:cNvPr id="48" name="Picture 123" descr="MCj04347710000[1]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7808" y="4257502"/>
            <a:ext cx="531935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" name="Picture 124" descr="MCj02809800000[1]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4689" y="4244802"/>
            <a:ext cx="531934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" name="WordArt 130"/>
          <p:cNvSpPr>
            <a:spLocks noChangeArrowheads="1" noChangeShapeType="1" noTextEdit="1"/>
          </p:cNvSpPr>
          <p:nvPr/>
        </p:nvSpPr>
        <p:spPr bwMode="auto">
          <a:xfrm>
            <a:off x="143608" y="5300489"/>
            <a:ext cx="930520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solidFill>
                    <a:srgbClr val="006699"/>
                  </a:solidFill>
                  <a:round/>
                  <a:headEnd/>
                  <a:tailEnd/>
                </a:ln>
                <a:solidFill>
                  <a:srgbClr val="006699"/>
                </a:solidFill>
                <a:latin typeface="Century Gothic"/>
              </a:rPr>
              <a:t>4 spécialités</a:t>
            </a:r>
          </a:p>
        </p:txBody>
      </p:sp>
      <p:sp>
        <p:nvSpPr>
          <p:cNvPr id="52" name="WordArt 131"/>
          <p:cNvSpPr>
            <a:spLocks noChangeArrowheads="1" noChangeShapeType="1" noTextEdit="1"/>
          </p:cNvSpPr>
          <p:nvPr/>
        </p:nvSpPr>
        <p:spPr bwMode="auto">
          <a:xfrm>
            <a:off x="1277816" y="5300489"/>
            <a:ext cx="930520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solidFill>
                    <a:srgbClr val="006699"/>
                  </a:solidFill>
                  <a:round/>
                  <a:headEnd/>
                  <a:tailEnd/>
                </a:ln>
                <a:solidFill>
                  <a:srgbClr val="006699"/>
                </a:solidFill>
                <a:latin typeface="Century Gothic"/>
              </a:rPr>
              <a:t>2 spécialités</a:t>
            </a:r>
          </a:p>
        </p:txBody>
      </p:sp>
      <p:sp>
        <p:nvSpPr>
          <p:cNvPr id="53" name="WordArt 132"/>
          <p:cNvSpPr>
            <a:spLocks noChangeArrowheads="1" noChangeShapeType="1" noTextEdit="1"/>
          </p:cNvSpPr>
          <p:nvPr/>
        </p:nvSpPr>
        <p:spPr bwMode="auto">
          <a:xfrm>
            <a:off x="3530112" y="5300489"/>
            <a:ext cx="930519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solidFill>
                    <a:srgbClr val="006699"/>
                  </a:solidFill>
                  <a:round/>
                  <a:headEnd/>
                  <a:tailEnd/>
                </a:ln>
                <a:solidFill>
                  <a:srgbClr val="006699"/>
                </a:solidFill>
                <a:latin typeface="Century Gothic"/>
              </a:rPr>
              <a:t>4 spécialités</a:t>
            </a:r>
          </a:p>
        </p:txBody>
      </p:sp>
      <p:sp>
        <p:nvSpPr>
          <p:cNvPr id="54" name="WordArt 133"/>
          <p:cNvSpPr>
            <a:spLocks noChangeArrowheads="1" noChangeShapeType="1" noTextEdit="1"/>
          </p:cNvSpPr>
          <p:nvPr/>
        </p:nvSpPr>
        <p:spPr bwMode="auto">
          <a:xfrm>
            <a:off x="6841882" y="5300489"/>
            <a:ext cx="997926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 dirty="0">
                <a:ln w="9525">
                  <a:solidFill>
                    <a:srgbClr val="006699"/>
                  </a:solidFill>
                  <a:round/>
                  <a:headEnd/>
                  <a:tailEnd/>
                </a:ln>
                <a:solidFill>
                  <a:srgbClr val="006699"/>
                </a:solidFill>
                <a:latin typeface="Century Gothic"/>
              </a:rPr>
              <a:t>3 spécialités</a:t>
            </a:r>
          </a:p>
        </p:txBody>
      </p:sp>
      <p:sp>
        <p:nvSpPr>
          <p:cNvPr id="55" name="WordArt 134"/>
          <p:cNvSpPr>
            <a:spLocks noChangeArrowheads="1" noChangeShapeType="1" noTextEdit="1"/>
          </p:cNvSpPr>
          <p:nvPr/>
        </p:nvSpPr>
        <p:spPr bwMode="auto">
          <a:xfrm>
            <a:off x="2385646" y="5300489"/>
            <a:ext cx="930520" cy="1444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 dirty="0">
                <a:ln w="9525">
                  <a:solidFill>
                    <a:srgbClr val="006699"/>
                  </a:solidFill>
                  <a:round/>
                  <a:headEnd/>
                  <a:tailEnd/>
                </a:ln>
                <a:solidFill>
                  <a:srgbClr val="006699"/>
                </a:solidFill>
                <a:latin typeface="Century Gothic"/>
              </a:rPr>
              <a:t>2 domaines</a:t>
            </a:r>
          </a:p>
        </p:txBody>
      </p:sp>
      <p:sp>
        <p:nvSpPr>
          <p:cNvPr id="56" name="WordArt 135"/>
          <p:cNvSpPr>
            <a:spLocks noChangeArrowheads="1" noChangeShapeType="1" noTextEdit="1"/>
          </p:cNvSpPr>
          <p:nvPr/>
        </p:nvSpPr>
        <p:spPr bwMode="auto">
          <a:xfrm>
            <a:off x="2385646" y="5516389"/>
            <a:ext cx="930520" cy="1444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solidFill>
                    <a:srgbClr val="006699"/>
                  </a:solidFill>
                  <a:round/>
                  <a:headEnd/>
                  <a:tailEnd/>
                </a:ln>
                <a:solidFill>
                  <a:srgbClr val="006699"/>
                </a:solidFill>
                <a:latin typeface="Century Gothic"/>
              </a:rPr>
              <a:t>d'approfondissement</a:t>
            </a:r>
          </a:p>
        </p:txBody>
      </p:sp>
      <p:sp>
        <p:nvSpPr>
          <p:cNvPr id="57" name="AutoShape 136"/>
          <p:cNvSpPr>
            <a:spLocks noChangeArrowheads="1"/>
          </p:cNvSpPr>
          <p:nvPr/>
        </p:nvSpPr>
        <p:spPr bwMode="auto">
          <a:xfrm>
            <a:off x="1460989" y="4975051"/>
            <a:ext cx="597877" cy="215900"/>
          </a:xfrm>
          <a:prstGeom prst="downArrow">
            <a:avLst>
              <a:gd name="adj1" fmla="val 52944"/>
              <a:gd name="adj2" fmla="val 67954"/>
            </a:avLst>
          </a:prstGeom>
          <a:noFill/>
          <a:ln w="19050">
            <a:solidFill>
              <a:srgbClr val="0066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58" name="AutoShape 137"/>
          <p:cNvSpPr>
            <a:spLocks noChangeArrowheads="1"/>
          </p:cNvSpPr>
          <p:nvPr/>
        </p:nvSpPr>
        <p:spPr bwMode="auto">
          <a:xfrm>
            <a:off x="325315" y="4975051"/>
            <a:ext cx="597877" cy="215900"/>
          </a:xfrm>
          <a:prstGeom prst="downArrow">
            <a:avLst>
              <a:gd name="adj1" fmla="val 52944"/>
              <a:gd name="adj2" fmla="val 67954"/>
            </a:avLst>
          </a:prstGeom>
          <a:noFill/>
          <a:ln w="19050">
            <a:solidFill>
              <a:srgbClr val="0066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59" name="AutoShape 138"/>
          <p:cNvSpPr>
            <a:spLocks noChangeArrowheads="1"/>
          </p:cNvSpPr>
          <p:nvPr/>
        </p:nvSpPr>
        <p:spPr bwMode="auto">
          <a:xfrm>
            <a:off x="3701562" y="4975051"/>
            <a:ext cx="597877" cy="215900"/>
          </a:xfrm>
          <a:prstGeom prst="downArrow">
            <a:avLst>
              <a:gd name="adj1" fmla="val 52944"/>
              <a:gd name="adj2" fmla="val 67954"/>
            </a:avLst>
          </a:prstGeom>
          <a:noFill/>
          <a:ln w="19050">
            <a:solidFill>
              <a:srgbClr val="0066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60" name="AutoShape 139"/>
          <p:cNvSpPr>
            <a:spLocks noChangeArrowheads="1"/>
          </p:cNvSpPr>
          <p:nvPr/>
        </p:nvSpPr>
        <p:spPr bwMode="auto">
          <a:xfrm>
            <a:off x="2565889" y="4975051"/>
            <a:ext cx="597877" cy="215900"/>
          </a:xfrm>
          <a:prstGeom prst="downArrow">
            <a:avLst>
              <a:gd name="adj1" fmla="val 52944"/>
              <a:gd name="adj2" fmla="val 67954"/>
            </a:avLst>
          </a:prstGeom>
          <a:noFill/>
          <a:ln w="19050">
            <a:solidFill>
              <a:srgbClr val="0066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61" name="AutoShape 140"/>
          <p:cNvSpPr>
            <a:spLocks noChangeArrowheads="1"/>
          </p:cNvSpPr>
          <p:nvPr/>
        </p:nvSpPr>
        <p:spPr bwMode="auto">
          <a:xfrm>
            <a:off x="7064620" y="4975051"/>
            <a:ext cx="597877" cy="215900"/>
          </a:xfrm>
          <a:prstGeom prst="downArrow">
            <a:avLst>
              <a:gd name="adj1" fmla="val 52944"/>
              <a:gd name="adj2" fmla="val 67954"/>
            </a:avLst>
          </a:prstGeom>
          <a:noFill/>
          <a:ln w="19050">
            <a:solidFill>
              <a:srgbClr val="0066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63" name="WordArt 75"/>
          <p:cNvSpPr>
            <a:spLocks noChangeArrowheads="1" noChangeShapeType="1" noTextEdit="1"/>
          </p:cNvSpPr>
          <p:nvPr/>
        </p:nvSpPr>
        <p:spPr bwMode="auto">
          <a:xfrm>
            <a:off x="3508131" y="3355802"/>
            <a:ext cx="863112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Century Gothic"/>
              </a:rPr>
              <a:t>STASTMGV</a:t>
            </a:r>
          </a:p>
        </p:txBody>
      </p:sp>
      <p:sp>
        <p:nvSpPr>
          <p:cNvPr id="64" name="WordArt 94"/>
          <p:cNvSpPr>
            <a:spLocks noChangeArrowheads="1" noChangeShapeType="1" noTextEdit="1"/>
          </p:cNvSpPr>
          <p:nvPr/>
        </p:nvSpPr>
        <p:spPr bwMode="auto">
          <a:xfrm>
            <a:off x="3577005" y="3355802"/>
            <a:ext cx="795703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Century Gothic"/>
              </a:rPr>
              <a:t>STMGS</a:t>
            </a:r>
          </a:p>
        </p:txBody>
      </p:sp>
      <p:sp>
        <p:nvSpPr>
          <p:cNvPr id="65" name="WordArt 93"/>
          <p:cNvSpPr>
            <a:spLocks noChangeArrowheads="1" noChangeShapeType="1" noTextEdit="1"/>
          </p:cNvSpPr>
          <p:nvPr/>
        </p:nvSpPr>
        <p:spPr bwMode="auto">
          <a:xfrm>
            <a:off x="3575539" y="3355802"/>
            <a:ext cx="795704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76200">
                  <a:solidFill>
                    <a:srgbClr val="CC0000"/>
                  </a:solidFill>
                  <a:round/>
                  <a:headEnd/>
                  <a:tailEnd/>
                </a:ln>
                <a:solidFill>
                  <a:srgbClr val="CC0000"/>
                </a:solidFill>
                <a:latin typeface="Century Gothic"/>
              </a:rPr>
              <a:t>STMG</a:t>
            </a:r>
          </a:p>
        </p:txBody>
      </p:sp>
      <p:sp>
        <p:nvSpPr>
          <p:cNvPr id="66" name="WordArt 94"/>
          <p:cNvSpPr>
            <a:spLocks noChangeArrowheads="1" noChangeShapeType="1" noTextEdit="1"/>
          </p:cNvSpPr>
          <p:nvPr/>
        </p:nvSpPr>
        <p:spPr bwMode="auto">
          <a:xfrm>
            <a:off x="3575539" y="3355802"/>
            <a:ext cx="795704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Century Gothic"/>
              </a:rPr>
              <a:t>STMG</a:t>
            </a:r>
          </a:p>
        </p:txBody>
      </p:sp>
      <p:sp>
        <p:nvSpPr>
          <p:cNvPr id="4" name="Ellipse 3"/>
          <p:cNvSpPr/>
          <p:nvPr/>
        </p:nvSpPr>
        <p:spPr>
          <a:xfrm>
            <a:off x="-41031" y="2780927"/>
            <a:ext cx="1332036" cy="2682243"/>
          </a:xfrm>
          <a:prstGeom prst="ellipse">
            <a:avLst/>
          </a:prstGeom>
          <a:solidFill>
            <a:schemeClr val="accent4">
              <a:lumMod val="60000"/>
              <a:lumOff val="40000"/>
              <a:alpha val="4902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9" name="Ellipse 68"/>
          <p:cNvSpPr/>
          <p:nvPr/>
        </p:nvSpPr>
        <p:spPr>
          <a:xfrm>
            <a:off x="3359028" y="2748368"/>
            <a:ext cx="1228725" cy="2682243"/>
          </a:xfrm>
          <a:prstGeom prst="ellipse">
            <a:avLst/>
          </a:prstGeom>
          <a:solidFill>
            <a:srgbClr val="FF6600">
              <a:alpha val="41176"/>
            </a:srgbClr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0" name="Ellipse 69"/>
          <p:cNvSpPr/>
          <p:nvPr/>
        </p:nvSpPr>
        <p:spPr>
          <a:xfrm>
            <a:off x="4483671" y="2700479"/>
            <a:ext cx="1332036" cy="2682243"/>
          </a:xfrm>
          <a:prstGeom prst="ellipse">
            <a:avLst/>
          </a:prstGeom>
          <a:solidFill>
            <a:srgbClr val="33CCCC">
              <a:alpha val="4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1" name="Ellipse 70"/>
          <p:cNvSpPr/>
          <p:nvPr/>
        </p:nvSpPr>
        <p:spPr>
          <a:xfrm>
            <a:off x="2222989" y="2676575"/>
            <a:ext cx="1228725" cy="2682243"/>
          </a:xfrm>
          <a:prstGeom prst="ellipse">
            <a:avLst/>
          </a:prstGeom>
          <a:solidFill>
            <a:srgbClr val="92D050">
              <a:alpha val="41176"/>
            </a:srgbClr>
          </a:solidFill>
          <a:ln>
            <a:solidFill>
              <a:srgbClr val="33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8" name="Image 6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619" y="147825"/>
            <a:ext cx="514194" cy="288032"/>
          </a:xfrm>
          <a:prstGeom prst="rect">
            <a:avLst/>
          </a:prstGeom>
        </p:spPr>
      </p:pic>
      <p:sp>
        <p:nvSpPr>
          <p:cNvPr id="74" name="WordArt 95"/>
          <p:cNvSpPr>
            <a:spLocks noChangeArrowheads="1" noChangeShapeType="1" noTextEdit="1"/>
          </p:cNvSpPr>
          <p:nvPr/>
        </p:nvSpPr>
        <p:spPr bwMode="auto">
          <a:xfrm>
            <a:off x="6908555" y="3375318"/>
            <a:ext cx="863112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 dirty="0">
                <a:ln w="76200">
                  <a:solidFill>
                    <a:srgbClr val="CC0000"/>
                  </a:solidFill>
                  <a:round/>
                  <a:headEnd/>
                  <a:tailEnd/>
                </a:ln>
                <a:solidFill>
                  <a:srgbClr val="CC0000"/>
                </a:solidFill>
                <a:latin typeface="Century Gothic"/>
              </a:rPr>
              <a:t>S2TMD</a:t>
            </a:r>
          </a:p>
        </p:txBody>
      </p:sp>
      <p:sp>
        <p:nvSpPr>
          <p:cNvPr id="75" name="WordArt 96"/>
          <p:cNvSpPr>
            <a:spLocks noChangeArrowheads="1" noChangeShapeType="1" noTextEdit="1"/>
          </p:cNvSpPr>
          <p:nvPr/>
        </p:nvSpPr>
        <p:spPr bwMode="auto">
          <a:xfrm>
            <a:off x="6912952" y="3375938"/>
            <a:ext cx="863112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 dirty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Century Gothic"/>
              </a:rPr>
              <a:t>S2TMD</a:t>
            </a:r>
          </a:p>
        </p:txBody>
      </p:sp>
    </p:spTree>
    <p:extLst>
      <p:ext uri="{BB962C8B-B14F-4D97-AF65-F5344CB8AC3E}">
        <p14:creationId xmlns:p14="http://schemas.microsoft.com/office/powerpoint/2010/main" val="771501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" name="Group 1"/>
          <p:cNvGrpSpPr/>
          <p:nvPr/>
        </p:nvGrpSpPr>
        <p:grpSpPr>
          <a:xfrm>
            <a:off x="1271160" y="81360"/>
            <a:ext cx="6847920" cy="652680"/>
            <a:chOff x="1271160" y="81360"/>
            <a:chExt cx="6847920" cy="652680"/>
          </a:xfrm>
        </p:grpSpPr>
        <p:sp>
          <p:nvSpPr>
            <p:cNvPr id="246" name="CustomShape 2"/>
            <p:cNvSpPr/>
            <p:nvPr/>
          </p:nvSpPr>
          <p:spPr>
            <a:xfrm>
              <a:off x="1271160" y="81360"/>
              <a:ext cx="6847920" cy="635400"/>
            </a:xfrm>
            <a:prstGeom prst="roundRect">
              <a:avLst>
                <a:gd name="adj" fmla="val 16667"/>
              </a:avLst>
            </a:prstGeom>
            <a:solidFill>
              <a:srgbClr val="002060"/>
            </a:solidFill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47" name="CustomShape 3"/>
            <p:cNvSpPr/>
            <p:nvPr/>
          </p:nvSpPr>
          <p:spPr>
            <a:xfrm>
              <a:off x="1731240" y="81360"/>
              <a:ext cx="5934960" cy="65268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fr-FR" sz="3600" b="0" strike="noStrike" spc="-1">
                  <a:solidFill>
                    <a:srgbClr val="FFFFFF"/>
                  </a:solidFill>
                  <a:latin typeface="Arial Black"/>
                  <a:ea typeface="DejaVu Sans"/>
                </a:rPr>
                <a:t>VOIE TECHNOLOGIQUE</a:t>
              </a:r>
              <a:endParaRPr lang="fr-FR" sz="3600" b="0" strike="noStrike" spc="-1">
                <a:latin typeface="Arial"/>
              </a:endParaRPr>
            </a:p>
          </p:txBody>
        </p:sp>
      </p:grpSp>
      <p:sp>
        <p:nvSpPr>
          <p:cNvPr id="248" name="CustomShape 4"/>
          <p:cNvSpPr/>
          <p:nvPr/>
        </p:nvSpPr>
        <p:spPr>
          <a:xfrm>
            <a:off x="192192" y="982080"/>
            <a:ext cx="873360" cy="577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2800" b="1" strike="noStrike" spc="-1">
                <a:solidFill>
                  <a:srgbClr val="002060"/>
                </a:solidFill>
                <a:latin typeface="Century Gothic"/>
                <a:ea typeface="DejaVu Sans"/>
              </a:rPr>
              <a:t>STI2D</a:t>
            </a:r>
            <a:endParaRPr lang="fr-FR" sz="2800" b="0" strike="noStrike" spc="-1">
              <a:latin typeface="Arial"/>
            </a:endParaRPr>
          </a:p>
        </p:txBody>
      </p:sp>
      <p:sp>
        <p:nvSpPr>
          <p:cNvPr id="249" name="CustomShape 5"/>
          <p:cNvSpPr/>
          <p:nvPr/>
        </p:nvSpPr>
        <p:spPr>
          <a:xfrm>
            <a:off x="130632" y="1668240"/>
            <a:ext cx="996480" cy="549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2800" b="1" strike="noStrike" spc="-1">
                <a:solidFill>
                  <a:srgbClr val="002060"/>
                </a:solidFill>
                <a:latin typeface="Century Gothic"/>
                <a:ea typeface="DejaVu Sans"/>
              </a:rPr>
              <a:t>STL</a:t>
            </a:r>
            <a:endParaRPr lang="fr-FR" sz="2800" b="0" strike="noStrike" spc="-1">
              <a:latin typeface="Arial"/>
            </a:endParaRPr>
          </a:p>
        </p:txBody>
      </p:sp>
      <p:sp>
        <p:nvSpPr>
          <p:cNvPr id="250" name="CustomShape 6"/>
          <p:cNvSpPr/>
          <p:nvPr/>
        </p:nvSpPr>
        <p:spPr>
          <a:xfrm>
            <a:off x="106512" y="2342880"/>
            <a:ext cx="996480" cy="592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2800" b="1" strike="noStrike" spc="-1">
                <a:solidFill>
                  <a:srgbClr val="002060"/>
                </a:solidFill>
                <a:latin typeface="Century Gothic"/>
                <a:ea typeface="DejaVu Sans"/>
              </a:rPr>
              <a:t>STAV</a:t>
            </a:r>
            <a:endParaRPr lang="fr-FR" sz="2800" b="0" strike="noStrike" spc="-1">
              <a:latin typeface="Arial"/>
            </a:endParaRPr>
          </a:p>
        </p:txBody>
      </p:sp>
      <p:sp>
        <p:nvSpPr>
          <p:cNvPr id="251" name="CustomShape 7"/>
          <p:cNvSpPr/>
          <p:nvPr/>
        </p:nvSpPr>
        <p:spPr>
          <a:xfrm>
            <a:off x="130632" y="943560"/>
            <a:ext cx="996480" cy="580320"/>
          </a:xfrm>
          <a:prstGeom prst="roundRect">
            <a:avLst>
              <a:gd name="adj" fmla="val 9509"/>
            </a:avLst>
          </a:prstGeom>
          <a:noFill/>
          <a:ln w="19080">
            <a:solidFill>
              <a:srgbClr val="006699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2" name="CustomShape 8"/>
          <p:cNvSpPr/>
          <p:nvPr/>
        </p:nvSpPr>
        <p:spPr>
          <a:xfrm>
            <a:off x="1402512" y="1055520"/>
            <a:ext cx="7843680" cy="412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Sciences et Technologies de l‘Industrie et du Développement Durable</a:t>
            </a:r>
            <a:endParaRPr lang="fr-FR" sz="1800" b="0" strike="noStrike" spc="-1">
              <a:latin typeface="Arial"/>
            </a:endParaRPr>
          </a:p>
        </p:txBody>
      </p:sp>
      <p:sp>
        <p:nvSpPr>
          <p:cNvPr id="253" name="CustomShape 9"/>
          <p:cNvSpPr/>
          <p:nvPr/>
        </p:nvSpPr>
        <p:spPr>
          <a:xfrm>
            <a:off x="142872" y="3836160"/>
            <a:ext cx="972360" cy="580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2800" b="1" strike="noStrike" spc="-1">
                <a:solidFill>
                  <a:srgbClr val="002060"/>
                </a:solidFill>
                <a:latin typeface="Century Gothic"/>
                <a:ea typeface="DejaVu Sans"/>
              </a:rPr>
              <a:t>ST2S</a:t>
            </a:r>
            <a:endParaRPr lang="fr-FR" sz="2800" b="0" strike="noStrike" spc="-1">
              <a:latin typeface="Arial"/>
            </a:endParaRPr>
          </a:p>
        </p:txBody>
      </p:sp>
      <p:sp>
        <p:nvSpPr>
          <p:cNvPr id="254" name="CustomShape 10"/>
          <p:cNvSpPr/>
          <p:nvPr/>
        </p:nvSpPr>
        <p:spPr>
          <a:xfrm>
            <a:off x="130632" y="5217120"/>
            <a:ext cx="941040" cy="573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2600" b="1" strike="noStrike" spc="-1">
                <a:solidFill>
                  <a:srgbClr val="002060"/>
                </a:solidFill>
                <a:latin typeface="Century Gothic"/>
                <a:ea typeface="DejaVu Sans"/>
              </a:rPr>
              <a:t>STD2A</a:t>
            </a:r>
            <a:endParaRPr lang="fr-FR" sz="2600" b="0" strike="noStrike" spc="-1">
              <a:latin typeface="Arial"/>
            </a:endParaRPr>
          </a:p>
        </p:txBody>
      </p:sp>
      <p:sp>
        <p:nvSpPr>
          <p:cNvPr id="255" name="CustomShape 11"/>
          <p:cNvSpPr/>
          <p:nvPr/>
        </p:nvSpPr>
        <p:spPr>
          <a:xfrm>
            <a:off x="130632" y="5916960"/>
            <a:ext cx="934920" cy="564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2800" b="1" strike="noStrike" spc="-1">
                <a:solidFill>
                  <a:srgbClr val="002060"/>
                </a:solidFill>
                <a:latin typeface="Century Gothic"/>
                <a:ea typeface="DejaVu Sans"/>
              </a:rPr>
              <a:t>STHR</a:t>
            </a:r>
            <a:endParaRPr lang="fr-FR" sz="2800" b="0" strike="noStrike" spc="-1">
              <a:latin typeface="Arial"/>
            </a:endParaRPr>
          </a:p>
        </p:txBody>
      </p:sp>
      <p:sp>
        <p:nvSpPr>
          <p:cNvPr id="256" name="CustomShape 12"/>
          <p:cNvSpPr/>
          <p:nvPr/>
        </p:nvSpPr>
        <p:spPr>
          <a:xfrm rot="16200000">
            <a:off x="996432" y="1154520"/>
            <a:ext cx="596520" cy="214560"/>
          </a:xfrm>
          <a:prstGeom prst="downArrow">
            <a:avLst>
              <a:gd name="adj1" fmla="val 52944"/>
              <a:gd name="adj2" fmla="val 67954"/>
            </a:avLst>
          </a:prstGeom>
          <a:solidFill>
            <a:schemeClr val="tx2"/>
          </a:solidFill>
          <a:ln w="19080">
            <a:solidFill>
              <a:srgbClr val="006699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7" name="CustomShape 13"/>
          <p:cNvSpPr/>
          <p:nvPr/>
        </p:nvSpPr>
        <p:spPr>
          <a:xfrm>
            <a:off x="102552" y="3060360"/>
            <a:ext cx="1000440" cy="581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2800" b="1" strike="noStrike" spc="-1">
                <a:solidFill>
                  <a:srgbClr val="002060"/>
                </a:solidFill>
                <a:latin typeface="Century Gothic"/>
                <a:ea typeface="DejaVu Sans"/>
              </a:rPr>
              <a:t>STMG</a:t>
            </a:r>
            <a:endParaRPr lang="fr-FR" sz="2800" b="0" strike="noStrike" spc="-1">
              <a:latin typeface="Arial"/>
            </a:endParaRPr>
          </a:p>
        </p:txBody>
      </p:sp>
      <p:sp>
        <p:nvSpPr>
          <p:cNvPr id="258" name="CustomShape 14"/>
          <p:cNvSpPr/>
          <p:nvPr/>
        </p:nvSpPr>
        <p:spPr>
          <a:xfrm>
            <a:off x="102552" y="4517280"/>
            <a:ext cx="996120" cy="551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2400" b="1" strike="noStrike" spc="-1">
                <a:solidFill>
                  <a:srgbClr val="002060"/>
                </a:solidFill>
                <a:latin typeface="Century Gothic"/>
                <a:ea typeface="DejaVu Sans"/>
              </a:rPr>
              <a:t>S2TMD</a:t>
            </a:r>
            <a:endParaRPr lang="fr-FR" sz="2400" b="0" strike="noStrike" spc="-1">
              <a:latin typeface="Arial"/>
            </a:endParaRPr>
          </a:p>
        </p:txBody>
      </p:sp>
      <p:sp>
        <p:nvSpPr>
          <p:cNvPr id="259" name="CustomShape 15"/>
          <p:cNvSpPr/>
          <p:nvPr/>
        </p:nvSpPr>
        <p:spPr>
          <a:xfrm>
            <a:off x="130632" y="1649160"/>
            <a:ext cx="996480" cy="580320"/>
          </a:xfrm>
          <a:prstGeom prst="roundRect">
            <a:avLst>
              <a:gd name="adj" fmla="val 9509"/>
            </a:avLst>
          </a:prstGeom>
          <a:noFill/>
          <a:ln w="19080">
            <a:solidFill>
              <a:srgbClr val="006699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0" name="CustomShape 16"/>
          <p:cNvSpPr/>
          <p:nvPr/>
        </p:nvSpPr>
        <p:spPr>
          <a:xfrm rot="16200000">
            <a:off x="996432" y="1862280"/>
            <a:ext cx="596520" cy="214560"/>
          </a:xfrm>
          <a:prstGeom prst="downArrow">
            <a:avLst>
              <a:gd name="adj1" fmla="val 52944"/>
              <a:gd name="adj2" fmla="val 67954"/>
            </a:avLst>
          </a:prstGeom>
          <a:solidFill>
            <a:schemeClr val="tx2"/>
          </a:solidFill>
          <a:ln w="19080">
            <a:solidFill>
              <a:srgbClr val="006699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1" name="CustomShape 17"/>
          <p:cNvSpPr/>
          <p:nvPr/>
        </p:nvSpPr>
        <p:spPr>
          <a:xfrm>
            <a:off x="1402512" y="1782000"/>
            <a:ext cx="7843680" cy="412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Sciences et Technologies de Laboratoire</a:t>
            </a:r>
            <a:endParaRPr lang="fr-FR" sz="1800" b="0" strike="noStrike" spc="-1">
              <a:latin typeface="Arial"/>
            </a:endParaRPr>
          </a:p>
        </p:txBody>
      </p:sp>
      <p:sp>
        <p:nvSpPr>
          <p:cNvPr id="262" name="CustomShape 18"/>
          <p:cNvSpPr/>
          <p:nvPr/>
        </p:nvSpPr>
        <p:spPr>
          <a:xfrm>
            <a:off x="106512" y="2354760"/>
            <a:ext cx="996480" cy="580320"/>
          </a:xfrm>
          <a:prstGeom prst="roundRect">
            <a:avLst>
              <a:gd name="adj" fmla="val 9509"/>
            </a:avLst>
          </a:prstGeom>
          <a:noFill/>
          <a:ln w="19080">
            <a:solidFill>
              <a:srgbClr val="006699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3" name="CustomShape 19"/>
          <p:cNvSpPr/>
          <p:nvPr/>
        </p:nvSpPr>
        <p:spPr>
          <a:xfrm rot="16200000">
            <a:off x="979152" y="2545920"/>
            <a:ext cx="596520" cy="214560"/>
          </a:xfrm>
          <a:prstGeom prst="downArrow">
            <a:avLst>
              <a:gd name="adj1" fmla="val 52944"/>
              <a:gd name="adj2" fmla="val 67954"/>
            </a:avLst>
          </a:prstGeom>
          <a:solidFill>
            <a:schemeClr val="tx2"/>
          </a:solidFill>
          <a:ln w="19080">
            <a:solidFill>
              <a:srgbClr val="006699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4" name="CustomShape 20"/>
          <p:cNvSpPr/>
          <p:nvPr/>
        </p:nvSpPr>
        <p:spPr>
          <a:xfrm>
            <a:off x="1402512" y="2453040"/>
            <a:ext cx="7843680" cy="412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Sciences et Technologies de l‘Agronomie et du Vivant</a:t>
            </a:r>
            <a:endParaRPr lang="fr-FR" sz="1800" b="0" strike="noStrike" spc="-1">
              <a:latin typeface="Arial"/>
            </a:endParaRPr>
          </a:p>
        </p:txBody>
      </p:sp>
      <p:sp>
        <p:nvSpPr>
          <p:cNvPr id="265" name="CustomShape 21"/>
          <p:cNvSpPr/>
          <p:nvPr/>
        </p:nvSpPr>
        <p:spPr>
          <a:xfrm>
            <a:off x="106512" y="3061080"/>
            <a:ext cx="996480" cy="580320"/>
          </a:xfrm>
          <a:prstGeom prst="roundRect">
            <a:avLst>
              <a:gd name="adj" fmla="val 9509"/>
            </a:avLst>
          </a:prstGeom>
          <a:noFill/>
          <a:ln w="19080">
            <a:solidFill>
              <a:srgbClr val="006699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6" name="CustomShape 22"/>
          <p:cNvSpPr/>
          <p:nvPr/>
        </p:nvSpPr>
        <p:spPr>
          <a:xfrm rot="16200000">
            <a:off x="979152" y="3252240"/>
            <a:ext cx="596520" cy="214560"/>
          </a:xfrm>
          <a:prstGeom prst="downArrow">
            <a:avLst>
              <a:gd name="adj1" fmla="val 52944"/>
              <a:gd name="adj2" fmla="val 67954"/>
            </a:avLst>
          </a:prstGeom>
          <a:solidFill>
            <a:schemeClr val="tx2"/>
          </a:solidFill>
          <a:ln w="19080">
            <a:solidFill>
              <a:srgbClr val="006699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7" name="CustomShape 23"/>
          <p:cNvSpPr/>
          <p:nvPr/>
        </p:nvSpPr>
        <p:spPr>
          <a:xfrm>
            <a:off x="102192" y="5901120"/>
            <a:ext cx="996480" cy="580320"/>
          </a:xfrm>
          <a:prstGeom prst="roundRect">
            <a:avLst>
              <a:gd name="adj" fmla="val 9509"/>
            </a:avLst>
          </a:prstGeom>
          <a:noFill/>
          <a:ln w="19080">
            <a:solidFill>
              <a:srgbClr val="006699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8" name="CustomShape 24"/>
          <p:cNvSpPr/>
          <p:nvPr/>
        </p:nvSpPr>
        <p:spPr>
          <a:xfrm rot="16200000">
            <a:off x="975192" y="6092280"/>
            <a:ext cx="596520" cy="214560"/>
          </a:xfrm>
          <a:prstGeom prst="downArrow">
            <a:avLst>
              <a:gd name="adj1" fmla="val 52944"/>
              <a:gd name="adj2" fmla="val 67954"/>
            </a:avLst>
          </a:prstGeom>
          <a:solidFill>
            <a:schemeClr val="tx2"/>
          </a:solidFill>
          <a:ln w="19080">
            <a:solidFill>
              <a:srgbClr val="006699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9" name="CustomShape 25"/>
          <p:cNvSpPr/>
          <p:nvPr/>
        </p:nvSpPr>
        <p:spPr>
          <a:xfrm>
            <a:off x="91032" y="5210640"/>
            <a:ext cx="996480" cy="580320"/>
          </a:xfrm>
          <a:prstGeom prst="roundRect">
            <a:avLst>
              <a:gd name="adj" fmla="val 9509"/>
            </a:avLst>
          </a:prstGeom>
          <a:noFill/>
          <a:ln w="19080">
            <a:solidFill>
              <a:srgbClr val="006699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0" name="CustomShape 26"/>
          <p:cNvSpPr/>
          <p:nvPr/>
        </p:nvSpPr>
        <p:spPr>
          <a:xfrm rot="16200000">
            <a:off x="963672" y="5401800"/>
            <a:ext cx="596520" cy="214560"/>
          </a:xfrm>
          <a:prstGeom prst="downArrow">
            <a:avLst>
              <a:gd name="adj1" fmla="val 52944"/>
              <a:gd name="adj2" fmla="val 67954"/>
            </a:avLst>
          </a:prstGeom>
          <a:solidFill>
            <a:schemeClr val="tx2"/>
          </a:solidFill>
          <a:ln w="19080">
            <a:solidFill>
              <a:srgbClr val="006699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1" name="CustomShape 27"/>
          <p:cNvSpPr/>
          <p:nvPr/>
        </p:nvSpPr>
        <p:spPr>
          <a:xfrm>
            <a:off x="102192" y="4488120"/>
            <a:ext cx="996480" cy="580320"/>
          </a:xfrm>
          <a:prstGeom prst="roundRect">
            <a:avLst>
              <a:gd name="adj" fmla="val 9509"/>
            </a:avLst>
          </a:prstGeom>
          <a:noFill/>
          <a:ln w="19080">
            <a:solidFill>
              <a:srgbClr val="006699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2" name="CustomShape 28"/>
          <p:cNvSpPr/>
          <p:nvPr/>
        </p:nvSpPr>
        <p:spPr>
          <a:xfrm rot="16200000">
            <a:off x="975192" y="4679280"/>
            <a:ext cx="596520" cy="214560"/>
          </a:xfrm>
          <a:prstGeom prst="downArrow">
            <a:avLst>
              <a:gd name="adj1" fmla="val 52944"/>
              <a:gd name="adj2" fmla="val 67954"/>
            </a:avLst>
          </a:prstGeom>
          <a:solidFill>
            <a:schemeClr val="tx2"/>
          </a:solidFill>
          <a:ln w="19080">
            <a:solidFill>
              <a:srgbClr val="006699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3" name="CustomShape 29"/>
          <p:cNvSpPr/>
          <p:nvPr/>
        </p:nvSpPr>
        <p:spPr>
          <a:xfrm>
            <a:off x="106512" y="3789000"/>
            <a:ext cx="996480" cy="580320"/>
          </a:xfrm>
          <a:prstGeom prst="roundRect">
            <a:avLst>
              <a:gd name="adj" fmla="val 9509"/>
            </a:avLst>
          </a:prstGeom>
          <a:noFill/>
          <a:ln w="19080">
            <a:solidFill>
              <a:srgbClr val="006699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4" name="CustomShape 30"/>
          <p:cNvSpPr/>
          <p:nvPr/>
        </p:nvSpPr>
        <p:spPr>
          <a:xfrm rot="16200000">
            <a:off x="979152" y="3980160"/>
            <a:ext cx="596520" cy="214560"/>
          </a:xfrm>
          <a:prstGeom prst="downArrow">
            <a:avLst>
              <a:gd name="adj1" fmla="val 52944"/>
              <a:gd name="adj2" fmla="val 67954"/>
            </a:avLst>
          </a:prstGeom>
          <a:solidFill>
            <a:schemeClr val="tx2"/>
          </a:solidFill>
          <a:ln w="19080">
            <a:solidFill>
              <a:srgbClr val="006699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5" name="CustomShape 31"/>
          <p:cNvSpPr/>
          <p:nvPr/>
        </p:nvSpPr>
        <p:spPr>
          <a:xfrm>
            <a:off x="1402512" y="4640040"/>
            <a:ext cx="7843680" cy="412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Sciences et Techniques du Théâtre, de la Musique et de la Danse</a:t>
            </a:r>
            <a:endParaRPr lang="fr-FR" sz="1800" b="0" strike="noStrike" spc="-1">
              <a:latin typeface="Arial"/>
            </a:endParaRPr>
          </a:p>
        </p:txBody>
      </p:sp>
      <p:sp>
        <p:nvSpPr>
          <p:cNvPr id="276" name="CustomShape 32"/>
          <p:cNvSpPr/>
          <p:nvPr/>
        </p:nvSpPr>
        <p:spPr>
          <a:xfrm>
            <a:off x="1381272" y="3921840"/>
            <a:ext cx="7864920" cy="412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Sciences et Technologies de la santé et du social</a:t>
            </a:r>
            <a:endParaRPr lang="fr-FR" sz="1800" b="0" strike="noStrike" spc="-1">
              <a:latin typeface="Arial"/>
            </a:endParaRPr>
          </a:p>
        </p:txBody>
      </p:sp>
      <p:sp>
        <p:nvSpPr>
          <p:cNvPr id="277" name="CustomShape 33"/>
          <p:cNvSpPr/>
          <p:nvPr/>
        </p:nvSpPr>
        <p:spPr>
          <a:xfrm>
            <a:off x="1381272" y="6034320"/>
            <a:ext cx="7864920" cy="412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Sciences et Technologies de l’Hôtellerie - Restauration</a:t>
            </a:r>
            <a:endParaRPr lang="fr-FR" sz="1800" b="0" strike="noStrike" spc="-1">
              <a:latin typeface="Arial"/>
            </a:endParaRPr>
          </a:p>
        </p:txBody>
      </p:sp>
      <p:sp>
        <p:nvSpPr>
          <p:cNvPr id="278" name="CustomShape 34"/>
          <p:cNvSpPr/>
          <p:nvPr/>
        </p:nvSpPr>
        <p:spPr>
          <a:xfrm>
            <a:off x="1381272" y="5317920"/>
            <a:ext cx="7864920" cy="412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Sciences et Technologies du Design et des Arts Appliqués</a:t>
            </a:r>
            <a:endParaRPr lang="fr-FR" sz="1800" b="0" strike="noStrike" spc="-1">
              <a:latin typeface="Arial"/>
            </a:endParaRPr>
          </a:p>
        </p:txBody>
      </p:sp>
      <p:sp>
        <p:nvSpPr>
          <p:cNvPr id="279" name="CustomShape 35"/>
          <p:cNvSpPr/>
          <p:nvPr/>
        </p:nvSpPr>
        <p:spPr>
          <a:xfrm>
            <a:off x="1341312" y="3177720"/>
            <a:ext cx="7904880" cy="412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Sciences et Technologies du Management et de la Gestion</a:t>
            </a:r>
            <a:endParaRPr lang="fr-FR" sz="18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023113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4025911"/>
              </p:ext>
            </p:extLst>
          </p:nvPr>
        </p:nvGraphicFramePr>
        <p:xfrm>
          <a:off x="423332" y="908720"/>
          <a:ext cx="8460385" cy="524598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8262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180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161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52061">
                <a:tc>
                  <a:txBody>
                    <a:bodyPr/>
                    <a:lstStyle/>
                    <a:p>
                      <a:r>
                        <a:rPr lang="fr-FR" sz="2800" dirty="0"/>
                        <a:t>Enseignements</a:t>
                      </a:r>
                      <a:r>
                        <a:rPr lang="fr-FR" sz="2800" baseline="0" dirty="0"/>
                        <a:t> communs</a:t>
                      </a:r>
                      <a:endParaRPr lang="fr-F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Première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Terminale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fr-FR" sz="2400" dirty="0"/>
                        <a:t>Français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3h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fr-FR" sz="2400" dirty="0"/>
                        <a:t>Philosophie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2h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2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Histoire-géographie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1h30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1h30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fr-FR" sz="2400" dirty="0"/>
                        <a:t>LVA et LVB</a:t>
                      </a:r>
                      <a:r>
                        <a:rPr lang="fr-FR" sz="2400" baseline="0" dirty="0"/>
                        <a:t>  </a:t>
                      </a:r>
                      <a:r>
                        <a:rPr lang="fr-FR" sz="1600" dirty="0"/>
                        <a:t>(+ 1h </a:t>
                      </a:r>
                      <a:r>
                        <a:rPr lang="fr-FR" sz="1600" dirty="0" err="1"/>
                        <a:t>d’ens</a:t>
                      </a:r>
                      <a:r>
                        <a:rPr lang="fr-FR" sz="1600" dirty="0"/>
                        <a:t>.</a:t>
                      </a:r>
                      <a:r>
                        <a:rPr lang="fr-FR" sz="1600" baseline="0" dirty="0"/>
                        <a:t> technologique</a:t>
                      </a:r>
                      <a:r>
                        <a:rPr lang="fr-FR" sz="1600" dirty="0"/>
                        <a:t> en LVA)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4h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4h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fr-FR" sz="2400" dirty="0"/>
                        <a:t>Mathématiques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3h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3h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fr-FR" sz="2400" dirty="0"/>
                        <a:t>EPS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2h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2h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fr-FR" sz="2400" dirty="0"/>
                        <a:t>Enseignement moral et civique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0h30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0h30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fr-FR" sz="2400" b="1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/>
                        <a:t>14h00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/>
                        <a:t>13h00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fr-FR" sz="2400" b="0" dirty="0"/>
                        <a:t>Accompagnement</a:t>
                      </a:r>
                      <a:r>
                        <a:rPr lang="fr-FR" sz="2400" b="0" baseline="0" dirty="0"/>
                        <a:t> personnalisé</a:t>
                      </a:r>
                      <a:endParaRPr lang="fr-FR" sz="24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2800" b="0" dirty="0"/>
                        <a:t>Selon les besoins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28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fr-FR" sz="2400" b="0" dirty="0"/>
                        <a:t>Accompagnement choix orientation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2800" b="0" dirty="0"/>
                        <a:t>54h 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28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10" name="Titre 1"/>
          <p:cNvSpPr txBox="1">
            <a:spLocks/>
          </p:cNvSpPr>
          <p:nvPr/>
        </p:nvSpPr>
        <p:spPr>
          <a:xfrm>
            <a:off x="902669" y="392617"/>
            <a:ext cx="7981048" cy="437159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Roboto Light" charset="0"/>
                <a:ea typeface="+mj-ea"/>
                <a:cs typeface="+mj-cs"/>
              </a:defRPr>
            </a:lvl1pPr>
          </a:lstStyle>
          <a:p>
            <a:r>
              <a:rPr lang="fr-FR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charset="0"/>
                <a:ea typeface="Arial Black" charset="0"/>
                <a:cs typeface="Arial Black" charset="0"/>
              </a:rPr>
              <a:t>ENSEIGNEMENTS COMMUNS - VOIE TECHNOLOGIQUE</a:t>
            </a: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2393"/>
            <a:ext cx="1000513" cy="560449"/>
          </a:xfrm>
          <a:prstGeom prst="rect">
            <a:avLst/>
          </a:prstGeom>
        </p:spPr>
      </p:pic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629233" y="6542658"/>
            <a:ext cx="2527920" cy="313010"/>
          </a:xfrm>
        </p:spPr>
        <p:txBody>
          <a:bodyPr/>
          <a:lstStyle/>
          <a:p>
            <a:r>
              <a:rPr lang="fr-FR" dirty="0"/>
              <a:t>CIO de Carcassonne</a:t>
            </a:r>
          </a:p>
        </p:txBody>
      </p:sp>
    </p:spTree>
    <p:extLst>
      <p:ext uri="{BB962C8B-B14F-4D97-AF65-F5344CB8AC3E}">
        <p14:creationId xmlns:p14="http://schemas.microsoft.com/office/powerpoint/2010/main" val="35251868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CIO de Carcassonne</a:t>
            </a:r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1219806"/>
              </p:ext>
            </p:extLst>
          </p:nvPr>
        </p:nvGraphicFramePr>
        <p:xfrm>
          <a:off x="539552" y="116632"/>
          <a:ext cx="8136904" cy="65495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61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249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278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78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45038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SÉRIES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ENSEIGNEMENTS DE SPÉCIALITÉS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</a:t>
                      </a:r>
                      <a:r>
                        <a:rPr lang="fr-FR" baseline="30000" dirty="0"/>
                        <a:t>re</a:t>
                      </a:r>
                      <a:r>
                        <a:rPr lang="fr-FR" dirty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Terminale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7610">
                <a:tc rowSpan="4"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ST2S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Physique, chimie pour la santé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/>
                        <a:t>3h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b="1" dirty="0"/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761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Biologie et physiologie humaines</a:t>
                      </a:r>
                      <a:endParaRPr lang="fr-FR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/>
                        <a:t>5h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b="1" dirty="0"/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761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Sciences et techniques sanitaires et sociales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/>
                        <a:t>7h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/>
                        <a:t>8h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761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Chimie, biologie et physiopathologie humaines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b="1" dirty="0"/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/>
                        <a:t>8h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7610">
                <a:tc rowSpan="4">
                  <a:txBody>
                    <a:bodyPr/>
                    <a:lstStyle/>
                    <a:p>
                      <a:pPr algn="ctr"/>
                      <a:r>
                        <a:rPr lang="fr-FR" sz="1800" b="1" dirty="0"/>
                        <a:t>STI2D</a:t>
                      </a:r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Innovation technologique</a:t>
                      </a:r>
                    </a:p>
                  </a:txBody>
                  <a:tcP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/>
                        <a:t>3h</a:t>
                      </a:r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b="1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7610">
                <a:tc v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Ingénierie du développement durable</a:t>
                      </a:r>
                    </a:p>
                  </a:txBody>
                  <a:tcP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/>
                        <a:t>9h</a:t>
                      </a:r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b="1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7610">
                <a:tc v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Physique, chimie et mathématiques</a:t>
                      </a:r>
                    </a:p>
                  </a:txBody>
                  <a:tcP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/>
                        <a:t>6h</a:t>
                      </a:r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/>
                        <a:t>6h</a:t>
                      </a:r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55042">
                <a:tc v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i="1" u="sng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Au choix</a:t>
                      </a:r>
                      <a:r>
                        <a:rPr lang="fr-FR" sz="1600" b="1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, architecture et construction/ énergie et environnement/ innovation technologique et écoconception/ systèmes d’information et numérique</a:t>
                      </a:r>
                    </a:p>
                  </a:txBody>
                  <a:tcP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b="1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/>
                        <a:t>12h</a:t>
                      </a:r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7169">
                <a:tc rowSpan="4">
                  <a:txBody>
                    <a:bodyPr/>
                    <a:lstStyle/>
                    <a:p>
                      <a:pPr algn="ctr"/>
                      <a:r>
                        <a:rPr lang="fr-FR" sz="1800" b="1" dirty="0"/>
                        <a:t>STMG</a:t>
                      </a:r>
                    </a:p>
                  </a:txBody>
                  <a:tcPr anchor="ctr"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Sciences de gestion et numérique</a:t>
                      </a:r>
                    </a:p>
                  </a:txBody>
                  <a:tcP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/>
                        <a:t>7h</a:t>
                      </a:r>
                    </a:p>
                  </a:txBody>
                  <a:tcPr anchor="ctr"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b="1" dirty="0"/>
                    </a:p>
                  </a:txBody>
                  <a:tcPr anchor="ctr">
                    <a:solidFill>
                      <a:srgbClr val="99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7169">
                <a:tc v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Management</a:t>
                      </a:r>
                    </a:p>
                  </a:txBody>
                  <a:tcP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/>
                        <a:t>4h</a:t>
                      </a:r>
                    </a:p>
                  </a:txBody>
                  <a:tcPr anchor="ctr"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b="1" dirty="0"/>
                    </a:p>
                  </a:txBody>
                  <a:tcPr anchor="ctr">
                    <a:solidFill>
                      <a:srgbClr val="99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7169">
                <a:tc v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Droit et économie</a:t>
                      </a:r>
                    </a:p>
                  </a:txBody>
                  <a:tcP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/>
                        <a:t>4h</a:t>
                      </a:r>
                    </a:p>
                  </a:txBody>
                  <a:tcPr anchor="ctr"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/>
                        <a:t>6h</a:t>
                      </a:r>
                    </a:p>
                  </a:txBody>
                  <a:tcPr anchor="ctr">
                    <a:solidFill>
                      <a:srgbClr val="99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7169">
                <a:tc v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i="1" u="sng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au choix</a:t>
                      </a:r>
                      <a:r>
                        <a:rPr lang="fr-FR" sz="1600" b="1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, gestion et finance / mercatique / ressources humaines / système de gestion</a:t>
                      </a:r>
                    </a:p>
                  </a:txBody>
                  <a:tcP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b="1" dirty="0"/>
                    </a:p>
                  </a:txBody>
                  <a:tcPr anchor="ctr"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/>
                        <a:t>10h</a:t>
                      </a:r>
                    </a:p>
                  </a:txBody>
                  <a:tcPr anchor="ctr">
                    <a:solidFill>
                      <a:srgbClr val="99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07169">
                <a:tc rowSpan="3">
                  <a:txBody>
                    <a:bodyPr/>
                    <a:lstStyle/>
                    <a:p>
                      <a:pPr algn="ctr"/>
                      <a:r>
                        <a:rPr lang="fr-FR" sz="1800" b="1" dirty="0"/>
                        <a:t>STAV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600" b="1" dirty="0"/>
                        <a:t>Gestion des ressources et de l’alimentation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/>
                        <a:t>6h45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/>
                        <a:t>6h45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07169">
                <a:tc vMerge="1">
                  <a:txBody>
                    <a:bodyPr/>
                    <a:lstStyle/>
                    <a:p>
                      <a:endParaRPr lang="fr-FR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b="1" dirty="0"/>
                        <a:t>Territoires et sociétés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/>
                        <a:t>2h30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fr-FR" sz="1400" b="1" dirty="0"/>
                        <a:t>7h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07169">
                <a:tc vMerge="1">
                  <a:txBody>
                    <a:bodyPr/>
                    <a:lstStyle/>
                    <a:p>
                      <a:endParaRPr lang="fr-FR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b="1" i="1" u="sng" dirty="0"/>
                        <a:t>Technologie au</a:t>
                      </a:r>
                      <a:r>
                        <a:rPr lang="fr-FR" sz="1600" b="1" i="1" u="sng" baseline="0" dirty="0"/>
                        <a:t> choix</a:t>
                      </a:r>
                      <a:r>
                        <a:rPr lang="fr-FR" sz="1600" b="1" u="sng" baseline="0" dirty="0"/>
                        <a:t>,</a:t>
                      </a:r>
                      <a:r>
                        <a:rPr lang="fr-FR" sz="1600" b="1" baseline="0" dirty="0"/>
                        <a:t> </a:t>
                      </a:r>
                      <a:r>
                        <a:rPr lang="fr-FR" sz="1600" b="1" dirty="0"/>
                        <a:t>aménagement, production, agroéquipement, services, transformation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/>
                        <a:t>3h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947" y="215382"/>
            <a:ext cx="514194" cy="28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0639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CIO de Carcassonne</a:t>
            </a:r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5455135"/>
              </p:ext>
            </p:extLst>
          </p:nvPr>
        </p:nvGraphicFramePr>
        <p:xfrm>
          <a:off x="539552" y="487152"/>
          <a:ext cx="8136904" cy="575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61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249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278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78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45038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SÉRIES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ENSEIGNEMENTS DE SPÉCIALITÉS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</a:t>
                      </a:r>
                      <a:r>
                        <a:rPr lang="fr-FR" baseline="30000" dirty="0"/>
                        <a:t>re</a:t>
                      </a:r>
                      <a:r>
                        <a:rPr lang="fr-FR" dirty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Terminale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7610">
                <a:tc rowSpan="4"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STL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Biochimie, biologie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/>
                        <a:t>4h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b="1" dirty="0"/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761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1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Biotechnologies ou sc. physiques et chimiques en laboratoire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/>
                        <a:t>9h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b="1" dirty="0"/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761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1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Physique, chimie et mathématiques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/>
                        <a:t>5h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/>
                        <a:t>5h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761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Biochimie, biologie, biotechnologies ou sciences physiques et chimiques en laboratoire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b="1" dirty="0"/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/>
                        <a:t>13h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9195">
                <a:tc rowSpan="5">
                  <a:txBody>
                    <a:bodyPr/>
                    <a:lstStyle/>
                    <a:p>
                      <a:pPr algn="ctr"/>
                      <a:r>
                        <a:rPr lang="fr-FR" sz="1800" b="1" dirty="0"/>
                        <a:t>STD2A</a:t>
                      </a:r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Physique, chimie</a:t>
                      </a:r>
                    </a:p>
                  </a:txBody>
                  <a:tcP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/>
                        <a:t>2h</a:t>
                      </a:r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b="1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7610">
                <a:tc v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Outils et langages numériques</a:t>
                      </a:r>
                    </a:p>
                  </a:txBody>
                  <a:tcP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/>
                        <a:t>2h</a:t>
                      </a:r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b="1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7610">
                <a:tc v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Design et métiers d’art</a:t>
                      </a:r>
                    </a:p>
                  </a:txBody>
                  <a:tcP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/>
                        <a:t>14h</a:t>
                      </a:r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b="1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7521">
                <a:tc v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Analyse et méthode en design</a:t>
                      </a:r>
                    </a:p>
                  </a:txBody>
                  <a:tcP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b="1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/>
                        <a:t>9h</a:t>
                      </a:r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752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Conception et création en design et métiers d’art</a:t>
                      </a:r>
                    </a:p>
                  </a:txBody>
                  <a:tcP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b="1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/>
                        <a:t>9h</a:t>
                      </a:r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7169">
                <a:tc rowSpan="3">
                  <a:txBody>
                    <a:bodyPr/>
                    <a:lstStyle/>
                    <a:p>
                      <a:pPr algn="ctr"/>
                      <a:r>
                        <a:rPr lang="fr-FR" sz="1800" b="1" dirty="0"/>
                        <a:t>STHR</a:t>
                      </a:r>
                    </a:p>
                  </a:txBody>
                  <a:tcPr anchor="ctr"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Enseignement scientifique, alimentation, environnement</a:t>
                      </a:r>
                    </a:p>
                  </a:txBody>
                  <a:tcP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/>
                        <a:t>3h</a:t>
                      </a:r>
                    </a:p>
                  </a:txBody>
                  <a:tcPr anchor="ctr">
                    <a:solidFill>
                      <a:srgbClr val="99FF6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fr-FR" sz="1600" b="1" dirty="0"/>
                        <a:t>13h</a:t>
                      </a:r>
                    </a:p>
                  </a:txBody>
                  <a:tcPr anchor="ctr">
                    <a:solidFill>
                      <a:srgbClr val="99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7169">
                <a:tc v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Sciences et technologies culinaires et des services</a:t>
                      </a:r>
                    </a:p>
                  </a:txBody>
                  <a:tcP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/>
                        <a:t>10h</a:t>
                      </a:r>
                    </a:p>
                  </a:txBody>
                  <a:tcPr anchor="ctr">
                    <a:solidFill>
                      <a:srgbClr val="99FF66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fr-FR" sz="1600" dirty="0"/>
                    </a:p>
                  </a:txBody>
                  <a:tcPr anchor="ctr">
                    <a:solidFill>
                      <a:srgbClr val="99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7169">
                <a:tc v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Économie, gestion hôtelière</a:t>
                      </a:r>
                    </a:p>
                  </a:txBody>
                  <a:tcP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/>
                        <a:t>5h</a:t>
                      </a:r>
                    </a:p>
                  </a:txBody>
                  <a:tcPr anchor="ctr"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/>
                        <a:t>5h</a:t>
                      </a:r>
                    </a:p>
                  </a:txBody>
                  <a:tcPr anchor="ctr">
                    <a:solidFill>
                      <a:srgbClr val="99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85721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/>
                        <a:t>S2TMD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Danse – Instrument</a:t>
                      </a:r>
                      <a:r>
                        <a:rPr lang="fr-FR" sz="1600" b="1" kern="12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- Théâtre</a:t>
                      </a:r>
                      <a:endParaRPr lang="fr-FR" sz="1600" b="1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b="1" dirty="0"/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b="1" dirty="0"/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619" y="147825"/>
            <a:ext cx="514194" cy="28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429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AutoShape 9"/>
          <p:cNvSpPr>
            <a:spLocks noChangeArrowheads="1"/>
          </p:cNvSpPr>
          <p:nvPr/>
        </p:nvSpPr>
        <p:spPr bwMode="auto">
          <a:xfrm>
            <a:off x="4499992" y="4643835"/>
            <a:ext cx="2016000" cy="936000"/>
          </a:xfrm>
          <a:prstGeom prst="roundRect">
            <a:avLst>
              <a:gd name="adj" fmla="val 16667"/>
            </a:avLst>
          </a:prstGeom>
          <a:solidFill>
            <a:srgbClr val="008000"/>
          </a:solidFill>
          <a:ln w="76200">
            <a:solidFill>
              <a:srgbClr val="33CC33"/>
            </a:solidFill>
            <a:round/>
            <a:headEnd/>
            <a:tailEnd/>
          </a:ln>
          <a:effectLst/>
        </p:spPr>
        <p:txBody>
          <a:bodyPr wrap="none" lIns="105869" tIns="52935" rIns="105869" bIns="52935" anchor="ctr"/>
          <a:lstStyle/>
          <a:p>
            <a:pPr algn="ctr" defTabSz="1058863" eaLnBrk="0" hangingPunct="0">
              <a:lnSpc>
                <a:spcPct val="90000"/>
              </a:lnSpc>
            </a:pPr>
            <a:r>
              <a:rPr lang="fr-FR" sz="2800">
                <a:solidFill>
                  <a:schemeClr val="bg1"/>
                </a:solidFill>
                <a:latin typeface="Impact" pitchFamily="34" charset="0"/>
              </a:rPr>
              <a:t>SECONDE PRO</a:t>
            </a:r>
          </a:p>
          <a:p>
            <a:pPr algn="ctr" defTabSz="1058863" eaLnBrk="0" hangingPunct="0">
              <a:lnSpc>
                <a:spcPct val="80000"/>
              </a:lnSpc>
            </a:pPr>
            <a:r>
              <a:rPr lang="fr-FR" sz="1600" b="1">
                <a:solidFill>
                  <a:schemeClr val="bg1"/>
                </a:solidFill>
                <a:latin typeface="Arial Narrow" pitchFamily="34" charset="0"/>
              </a:rPr>
              <a:t>Seconde professionnelle</a:t>
            </a:r>
          </a:p>
        </p:txBody>
      </p:sp>
      <p:sp>
        <p:nvSpPr>
          <p:cNvPr id="4106" name="AutoShape 10"/>
          <p:cNvSpPr>
            <a:spLocks noChangeArrowheads="1"/>
          </p:cNvSpPr>
          <p:nvPr/>
        </p:nvSpPr>
        <p:spPr bwMode="auto">
          <a:xfrm>
            <a:off x="127489" y="6326188"/>
            <a:ext cx="8839200" cy="461962"/>
          </a:xfrm>
          <a:prstGeom prst="roundRect">
            <a:avLst>
              <a:gd name="adj" fmla="val 16667"/>
            </a:avLst>
          </a:prstGeom>
          <a:solidFill>
            <a:srgbClr val="808080"/>
          </a:solidFill>
          <a:ln w="57150">
            <a:solidFill>
              <a:srgbClr val="4D4D4D"/>
            </a:solidFill>
            <a:round/>
            <a:headEnd/>
            <a:tailEnd/>
          </a:ln>
          <a:effectLst/>
        </p:spPr>
        <p:txBody>
          <a:bodyPr wrap="none" lIns="105869" tIns="52935" rIns="105869" bIns="52935" anchor="ctr"/>
          <a:lstStyle/>
          <a:p>
            <a:pPr algn="ctr" defTabSz="1058863" eaLnBrk="0" hangingPunct="0">
              <a:lnSpc>
                <a:spcPct val="110000"/>
              </a:lnSpc>
            </a:pPr>
            <a:r>
              <a:rPr lang="fr-FR" sz="2600">
                <a:solidFill>
                  <a:schemeClr val="bg1"/>
                </a:solidFill>
                <a:latin typeface="Arial Black" pitchFamily="34" charset="0"/>
              </a:rPr>
              <a:t>T R O I S I E M E</a:t>
            </a:r>
          </a:p>
        </p:txBody>
      </p:sp>
      <p:sp>
        <p:nvSpPr>
          <p:cNvPr id="4107" name="AutoShape 11"/>
          <p:cNvSpPr>
            <a:spLocks noChangeArrowheads="1"/>
          </p:cNvSpPr>
          <p:nvPr/>
        </p:nvSpPr>
        <p:spPr bwMode="auto">
          <a:xfrm>
            <a:off x="161192" y="4642247"/>
            <a:ext cx="3372544" cy="936000"/>
          </a:xfrm>
          <a:prstGeom prst="roundRect">
            <a:avLst>
              <a:gd name="adj" fmla="val 16667"/>
            </a:avLst>
          </a:prstGeom>
          <a:solidFill>
            <a:srgbClr val="CC3399"/>
          </a:solidFill>
          <a:ln w="76200">
            <a:solidFill>
              <a:srgbClr val="CC0066"/>
            </a:solidFill>
            <a:round/>
            <a:headEnd/>
            <a:tailEnd/>
          </a:ln>
          <a:effectLst/>
        </p:spPr>
        <p:txBody>
          <a:bodyPr wrap="none" lIns="105869" tIns="52935" rIns="105869" bIns="52935" anchor="ctr"/>
          <a:lstStyle/>
          <a:p>
            <a:pPr algn="ctr" defTabSz="1058863" eaLnBrk="0" hangingPunct="0">
              <a:lnSpc>
                <a:spcPct val="80000"/>
              </a:lnSpc>
            </a:pPr>
            <a:r>
              <a:rPr lang="fr-FR" sz="3200" dirty="0">
                <a:solidFill>
                  <a:schemeClr val="bg1"/>
                </a:solidFill>
                <a:latin typeface="Impact" pitchFamily="34" charset="0"/>
              </a:rPr>
              <a:t>  </a:t>
            </a:r>
            <a:r>
              <a:rPr lang="fr-FR" sz="2800" dirty="0">
                <a:solidFill>
                  <a:schemeClr val="bg1"/>
                </a:solidFill>
                <a:latin typeface="Impact" pitchFamily="34" charset="0"/>
              </a:rPr>
              <a:t>SECONDE  GT  </a:t>
            </a:r>
          </a:p>
          <a:p>
            <a:pPr algn="ctr" defTabSz="1058863" eaLnBrk="0" hangingPunct="0">
              <a:lnSpc>
                <a:spcPct val="90000"/>
              </a:lnSpc>
            </a:pPr>
            <a:r>
              <a:rPr lang="fr-FR" sz="1600" b="1" dirty="0">
                <a:solidFill>
                  <a:schemeClr val="bg1"/>
                </a:solidFill>
                <a:latin typeface="Arial Narrow" pitchFamily="34" charset="0"/>
              </a:rPr>
              <a:t>Seconde générale &amp; technologique</a:t>
            </a:r>
          </a:p>
        </p:txBody>
      </p:sp>
      <p:pic>
        <p:nvPicPr>
          <p:cNvPr id="4111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5400000">
            <a:off x="1905227" y="5475267"/>
            <a:ext cx="536575" cy="90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12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5400000">
            <a:off x="5262038" y="5475267"/>
            <a:ext cx="536575" cy="90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18" name="AutoShape 22"/>
          <p:cNvSpPr>
            <a:spLocks noChangeArrowheads="1"/>
          </p:cNvSpPr>
          <p:nvPr/>
        </p:nvSpPr>
        <p:spPr bwMode="auto">
          <a:xfrm>
            <a:off x="4572001" y="3458020"/>
            <a:ext cx="1872000" cy="936000"/>
          </a:xfrm>
          <a:prstGeom prst="roundRect">
            <a:avLst>
              <a:gd name="adj" fmla="val 16667"/>
            </a:avLst>
          </a:prstGeom>
          <a:solidFill>
            <a:srgbClr val="008000"/>
          </a:solidFill>
          <a:ln w="76200">
            <a:solidFill>
              <a:srgbClr val="33CC33"/>
            </a:solidFill>
            <a:round/>
            <a:headEnd/>
            <a:tailEnd/>
          </a:ln>
          <a:effectLst/>
        </p:spPr>
        <p:txBody>
          <a:bodyPr wrap="none" lIns="105869" tIns="52935" rIns="105869" bIns="52935" anchor="ctr"/>
          <a:lstStyle/>
          <a:p>
            <a:pPr algn="ctr" defTabSz="1058863" eaLnBrk="0" hangingPunct="0"/>
            <a:r>
              <a:rPr lang="fr-FR" sz="2000" dirty="0">
                <a:solidFill>
                  <a:schemeClr val="bg1"/>
                </a:solidFill>
                <a:latin typeface="Impact" pitchFamily="34" charset="0"/>
              </a:rPr>
              <a:t>1</a:t>
            </a:r>
            <a:r>
              <a:rPr lang="fr-FR" sz="2000" baseline="30000" dirty="0">
                <a:solidFill>
                  <a:schemeClr val="bg1"/>
                </a:solidFill>
                <a:latin typeface="Impact" pitchFamily="34" charset="0"/>
              </a:rPr>
              <a:t>e</a:t>
            </a:r>
            <a:r>
              <a:rPr lang="fr-FR" sz="2000" dirty="0">
                <a:solidFill>
                  <a:schemeClr val="bg1"/>
                </a:solidFill>
                <a:latin typeface="Impact" pitchFamily="34" charset="0"/>
              </a:rPr>
              <a:t> PRO</a:t>
            </a:r>
          </a:p>
        </p:txBody>
      </p:sp>
      <p:sp>
        <p:nvSpPr>
          <p:cNvPr id="4119" name="AutoShape 23"/>
          <p:cNvSpPr>
            <a:spLocks noChangeArrowheads="1"/>
          </p:cNvSpPr>
          <p:nvPr/>
        </p:nvSpPr>
        <p:spPr bwMode="auto">
          <a:xfrm>
            <a:off x="4572001" y="2276872"/>
            <a:ext cx="1872000" cy="936000"/>
          </a:xfrm>
          <a:prstGeom prst="roundRect">
            <a:avLst>
              <a:gd name="adj" fmla="val 16667"/>
            </a:avLst>
          </a:prstGeom>
          <a:solidFill>
            <a:srgbClr val="008000"/>
          </a:solidFill>
          <a:ln w="76200">
            <a:solidFill>
              <a:srgbClr val="33CC33"/>
            </a:solidFill>
            <a:round/>
            <a:headEnd/>
            <a:tailEnd/>
          </a:ln>
          <a:effectLst/>
        </p:spPr>
        <p:txBody>
          <a:bodyPr wrap="none" lIns="105869" tIns="52935" rIns="105869" bIns="52935" anchor="ctr"/>
          <a:lstStyle/>
          <a:p>
            <a:pPr algn="ctr" defTabSz="1058863" eaLnBrk="0" hangingPunct="0"/>
            <a:r>
              <a:rPr lang="fr-FR" sz="2000" dirty="0">
                <a:solidFill>
                  <a:schemeClr val="bg1"/>
                </a:solidFill>
                <a:latin typeface="Impact" pitchFamily="34" charset="0"/>
              </a:rPr>
              <a:t>TERMINALE</a:t>
            </a:r>
          </a:p>
          <a:p>
            <a:pPr algn="ctr" defTabSz="1058863" eaLnBrk="0" hangingPunct="0"/>
            <a:r>
              <a:rPr lang="fr-FR" sz="2000" dirty="0">
                <a:solidFill>
                  <a:schemeClr val="bg1"/>
                </a:solidFill>
                <a:latin typeface="Impact" pitchFamily="34" charset="0"/>
              </a:rPr>
              <a:t>PRO</a:t>
            </a:r>
          </a:p>
        </p:txBody>
      </p:sp>
      <p:pic>
        <p:nvPicPr>
          <p:cNvPr id="4123" name="Picture 2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5400000">
            <a:off x="7665867" y="5475267"/>
            <a:ext cx="536575" cy="90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24" name="AutoShape 28"/>
          <p:cNvSpPr>
            <a:spLocks noChangeArrowheads="1"/>
          </p:cNvSpPr>
          <p:nvPr/>
        </p:nvSpPr>
        <p:spPr bwMode="auto">
          <a:xfrm>
            <a:off x="7020272" y="4643836"/>
            <a:ext cx="1872000" cy="936000"/>
          </a:xfrm>
          <a:prstGeom prst="roundRect">
            <a:avLst>
              <a:gd name="adj" fmla="val 16667"/>
            </a:avLst>
          </a:prstGeom>
          <a:solidFill>
            <a:srgbClr val="66FF66"/>
          </a:solidFill>
          <a:ln w="7620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lIns="105869" tIns="52935" rIns="105869" bIns="52935" anchor="ctr"/>
          <a:lstStyle/>
          <a:p>
            <a:pPr algn="ctr" defTabSz="1058863" eaLnBrk="0" hangingPunct="0"/>
            <a:r>
              <a:rPr lang="fr-FR" sz="2800" dirty="0">
                <a:solidFill>
                  <a:srgbClr val="003300"/>
                </a:solidFill>
                <a:latin typeface="Impact" pitchFamily="34" charset="0"/>
              </a:rPr>
              <a:t>CAP 1</a:t>
            </a:r>
          </a:p>
        </p:txBody>
      </p:sp>
      <p:sp>
        <p:nvSpPr>
          <p:cNvPr id="4125" name="AutoShape 29"/>
          <p:cNvSpPr>
            <a:spLocks noChangeArrowheads="1"/>
          </p:cNvSpPr>
          <p:nvPr/>
        </p:nvSpPr>
        <p:spPr bwMode="auto">
          <a:xfrm>
            <a:off x="7020272" y="3458096"/>
            <a:ext cx="1908000" cy="936000"/>
          </a:xfrm>
          <a:prstGeom prst="roundRect">
            <a:avLst>
              <a:gd name="adj" fmla="val 16667"/>
            </a:avLst>
          </a:prstGeom>
          <a:solidFill>
            <a:srgbClr val="66FF66"/>
          </a:solidFill>
          <a:ln w="7620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lIns="105869" tIns="52935" rIns="105869" bIns="52935" anchor="ctr"/>
          <a:lstStyle/>
          <a:p>
            <a:pPr algn="ctr" defTabSz="1058863" eaLnBrk="0" hangingPunct="0"/>
            <a:r>
              <a:rPr lang="fr-FR" sz="2800" dirty="0">
                <a:solidFill>
                  <a:srgbClr val="003300"/>
                </a:solidFill>
                <a:latin typeface="Impact" pitchFamily="34" charset="0"/>
              </a:rPr>
              <a:t>CAP 2</a:t>
            </a:r>
          </a:p>
        </p:txBody>
      </p:sp>
      <p:sp>
        <p:nvSpPr>
          <p:cNvPr id="4136" name="Text Box 40"/>
          <p:cNvSpPr txBox="1">
            <a:spLocks noChangeArrowheads="1"/>
          </p:cNvSpPr>
          <p:nvPr/>
        </p:nvSpPr>
        <p:spPr bwMode="auto">
          <a:xfrm>
            <a:off x="500166" y="1336675"/>
            <a:ext cx="1327642" cy="822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726" tIns="41363" rIns="82726" bIns="41363">
            <a:spAutoFit/>
          </a:bodyPr>
          <a:lstStyle/>
          <a:p>
            <a:pPr algn="ctr" defTabSz="1058863" eaLnBrk="0" hangingPunct="0"/>
            <a:r>
              <a:rPr lang="fr-FR" sz="2400" dirty="0">
                <a:solidFill>
                  <a:srgbClr val="000066"/>
                </a:solidFill>
                <a:latin typeface="Impact" pitchFamily="34" charset="0"/>
              </a:rPr>
              <a:t>VOIE</a:t>
            </a:r>
          </a:p>
          <a:p>
            <a:pPr algn="ctr" defTabSz="1058863" eaLnBrk="0" hangingPunct="0"/>
            <a:r>
              <a:rPr lang="fr-FR" sz="2400" dirty="0">
                <a:solidFill>
                  <a:srgbClr val="000066"/>
                </a:solidFill>
                <a:latin typeface="Impact" pitchFamily="34" charset="0"/>
              </a:rPr>
              <a:t>GENERALE</a:t>
            </a:r>
          </a:p>
        </p:txBody>
      </p:sp>
      <p:sp>
        <p:nvSpPr>
          <p:cNvPr id="4137" name="Text Box 41"/>
          <p:cNvSpPr txBox="1">
            <a:spLocks noChangeArrowheads="1"/>
          </p:cNvSpPr>
          <p:nvPr/>
        </p:nvSpPr>
        <p:spPr bwMode="auto">
          <a:xfrm>
            <a:off x="2123728" y="1336675"/>
            <a:ext cx="2118051" cy="822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726" tIns="41363" rIns="82726" bIns="41363">
            <a:spAutoFit/>
          </a:bodyPr>
          <a:lstStyle/>
          <a:p>
            <a:pPr algn="ctr" defTabSz="1058863" eaLnBrk="0" hangingPunct="0"/>
            <a:r>
              <a:rPr lang="fr-FR" sz="2400" dirty="0">
                <a:solidFill>
                  <a:srgbClr val="800000"/>
                </a:solidFill>
                <a:latin typeface="Impact" pitchFamily="34" charset="0"/>
              </a:rPr>
              <a:t>VOIE</a:t>
            </a:r>
          </a:p>
          <a:p>
            <a:pPr algn="ctr" defTabSz="1058863" eaLnBrk="0" hangingPunct="0"/>
            <a:r>
              <a:rPr lang="fr-FR" sz="2400" dirty="0">
                <a:solidFill>
                  <a:srgbClr val="800000"/>
                </a:solidFill>
                <a:latin typeface="Impact" pitchFamily="34" charset="0"/>
              </a:rPr>
              <a:t>TECHNOLOGIQUE</a:t>
            </a:r>
          </a:p>
        </p:txBody>
      </p:sp>
      <p:sp>
        <p:nvSpPr>
          <p:cNvPr id="4138" name="Text Box 42"/>
          <p:cNvSpPr txBox="1">
            <a:spLocks noChangeArrowheads="1"/>
          </p:cNvSpPr>
          <p:nvPr/>
        </p:nvSpPr>
        <p:spPr bwMode="auto">
          <a:xfrm>
            <a:off x="5725089" y="1350740"/>
            <a:ext cx="2302269" cy="822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726" tIns="41363" rIns="82726" bIns="41363">
            <a:spAutoFit/>
          </a:bodyPr>
          <a:lstStyle/>
          <a:p>
            <a:pPr algn="ctr" defTabSz="1058863" eaLnBrk="0" hangingPunct="0"/>
            <a:r>
              <a:rPr lang="fr-FR" sz="2400" dirty="0">
                <a:solidFill>
                  <a:srgbClr val="008000"/>
                </a:solidFill>
                <a:latin typeface="Impact" pitchFamily="34" charset="0"/>
              </a:rPr>
              <a:t>VOIE</a:t>
            </a:r>
          </a:p>
          <a:p>
            <a:pPr algn="ctr" defTabSz="1058863" eaLnBrk="0" hangingPunct="0"/>
            <a:r>
              <a:rPr lang="fr-FR" sz="2400" dirty="0">
                <a:solidFill>
                  <a:srgbClr val="008000"/>
                </a:solidFill>
                <a:latin typeface="Impact" pitchFamily="34" charset="0"/>
              </a:rPr>
              <a:t>PROFESSIONNELLE</a:t>
            </a:r>
          </a:p>
        </p:txBody>
      </p:sp>
      <p:sp>
        <p:nvSpPr>
          <p:cNvPr id="4114" name="AutoShape 18"/>
          <p:cNvSpPr>
            <a:spLocks noChangeArrowheads="1"/>
          </p:cNvSpPr>
          <p:nvPr/>
        </p:nvSpPr>
        <p:spPr bwMode="auto">
          <a:xfrm>
            <a:off x="219807" y="3458020"/>
            <a:ext cx="1872000" cy="936000"/>
          </a:xfrm>
          <a:prstGeom prst="roundRect">
            <a:avLst>
              <a:gd name="adj" fmla="val 16667"/>
            </a:avLst>
          </a:prstGeom>
          <a:solidFill>
            <a:srgbClr val="000066"/>
          </a:solidFill>
          <a:ln w="76200">
            <a:solidFill>
              <a:srgbClr val="00B0F0"/>
            </a:solidFill>
            <a:round/>
            <a:headEnd/>
            <a:tailEnd/>
          </a:ln>
          <a:effectLst/>
        </p:spPr>
        <p:txBody>
          <a:bodyPr wrap="none" lIns="105869" tIns="52935" rIns="105869" bIns="52935" anchor="ctr"/>
          <a:lstStyle/>
          <a:p>
            <a:pPr algn="ctr" defTabSz="1058863" eaLnBrk="0" hangingPunct="0"/>
            <a:r>
              <a:rPr lang="fr-FR" sz="2000" dirty="0">
                <a:solidFill>
                  <a:schemeClr val="bg1"/>
                </a:solidFill>
                <a:latin typeface="Impact" pitchFamily="34" charset="0"/>
              </a:rPr>
              <a:t>1</a:t>
            </a:r>
            <a:r>
              <a:rPr lang="fr-FR" sz="2000" baseline="30000" dirty="0">
                <a:solidFill>
                  <a:schemeClr val="bg1"/>
                </a:solidFill>
                <a:latin typeface="Impact" pitchFamily="34" charset="0"/>
              </a:rPr>
              <a:t>e</a:t>
            </a:r>
            <a:r>
              <a:rPr lang="fr-FR" sz="2000" dirty="0">
                <a:solidFill>
                  <a:schemeClr val="bg1"/>
                </a:solidFill>
                <a:latin typeface="Impact" pitchFamily="34" charset="0"/>
              </a:rPr>
              <a:t>  GENERALE</a:t>
            </a:r>
          </a:p>
        </p:txBody>
      </p:sp>
      <p:sp>
        <p:nvSpPr>
          <p:cNvPr id="4115" name="AutoShape 19"/>
          <p:cNvSpPr>
            <a:spLocks noChangeArrowheads="1"/>
          </p:cNvSpPr>
          <p:nvPr/>
        </p:nvSpPr>
        <p:spPr bwMode="auto">
          <a:xfrm>
            <a:off x="2244969" y="3458020"/>
            <a:ext cx="1872000" cy="936000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762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lIns="105869" tIns="52935" rIns="105869" bIns="52935" anchor="ctr"/>
          <a:lstStyle/>
          <a:p>
            <a:pPr algn="ctr" defTabSz="1058863" eaLnBrk="0" hangingPunct="0"/>
            <a:r>
              <a:rPr lang="fr-FR" dirty="0">
                <a:solidFill>
                  <a:schemeClr val="bg1"/>
                </a:solidFill>
                <a:latin typeface="Impact" pitchFamily="34" charset="0"/>
              </a:rPr>
              <a:t>1</a:t>
            </a:r>
            <a:r>
              <a:rPr lang="fr-FR" baseline="30000" dirty="0">
                <a:solidFill>
                  <a:schemeClr val="bg1"/>
                </a:solidFill>
                <a:latin typeface="Impact" pitchFamily="34" charset="0"/>
              </a:rPr>
              <a:t>e</a:t>
            </a:r>
            <a:r>
              <a:rPr lang="fr-FR" dirty="0">
                <a:solidFill>
                  <a:schemeClr val="bg1"/>
                </a:solidFill>
                <a:latin typeface="Impact" pitchFamily="34" charset="0"/>
              </a:rPr>
              <a:t>  TECHNOLOGIQUE</a:t>
            </a:r>
            <a:endParaRPr lang="fr-FR" sz="1400" dirty="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4116" name="AutoShape 20"/>
          <p:cNvSpPr>
            <a:spLocks noChangeArrowheads="1"/>
          </p:cNvSpPr>
          <p:nvPr/>
        </p:nvSpPr>
        <p:spPr bwMode="auto">
          <a:xfrm>
            <a:off x="219807" y="2289572"/>
            <a:ext cx="1872000" cy="936000"/>
          </a:xfrm>
          <a:prstGeom prst="roundRect">
            <a:avLst>
              <a:gd name="adj" fmla="val 16667"/>
            </a:avLst>
          </a:prstGeom>
          <a:solidFill>
            <a:srgbClr val="000066"/>
          </a:solidFill>
          <a:ln w="76200">
            <a:solidFill>
              <a:srgbClr val="00B0F0"/>
            </a:solidFill>
            <a:round/>
            <a:headEnd/>
            <a:tailEnd/>
          </a:ln>
          <a:effectLst/>
        </p:spPr>
        <p:txBody>
          <a:bodyPr wrap="none" lIns="105869" tIns="52935" rIns="105869" bIns="52935" anchor="ctr"/>
          <a:lstStyle/>
          <a:p>
            <a:pPr algn="ctr" defTabSz="1058863" eaLnBrk="0" hangingPunct="0"/>
            <a:r>
              <a:rPr lang="fr-FR" sz="2000" dirty="0">
                <a:solidFill>
                  <a:schemeClr val="bg1"/>
                </a:solidFill>
                <a:latin typeface="Impact" pitchFamily="34" charset="0"/>
              </a:rPr>
              <a:t>TERMINALE</a:t>
            </a:r>
          </a:p>
          <a:p>
            <a:pPr algn="ctr" defTabSz="1058863" eaLnBrk="0" hangingPunct="0">
              <a:lnSpc>
                <a:spcPct val="105000"/>
              </a:lnSpc>
            </a:pPr>
            <a:r>
              <a:rPr lang="fr-FR" sz="2000" dirty="0">
                <a:solidFill>
                  <a:schemeClr val="bg1"/>
                </a:solidFill>
                <a:latin typeface="Impact" pitchFamily="34" charset="0"/>
              </a:rPr>
              <a:t>GENERALE</a:t>
            </a:r>
          </a:p>
        </p:txBody>
      </p:sp>
      <p:sp>
        <p:nvSpPr>
          <p:cNvPr id="4117" name="AutoShape 21"/>
          <p:cNvSpPr>
            <a:spLocks noChangeArrowheads="1"/>
          </p:cNvSpPr>
          <p:nvPr/>
        </p:nvSpPr>
        <p:spPr bwMode="auto">
          <a:xfrm>
            <a:off x="2244969" y="2289572"/>
            <a:ext cx="1872000" cy="936000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762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lIns="105869" tIns="52935" rIns="105869" bIns="52935" anchor="ctr"/>
          <a:lstStyle/>
          <a:p>
            <a:pPr algn="ctr" defTabSz="1058863" eaLnBrk="0" hangingPunct="0"/>
            <a:r>
              <a:rPr lang="fr-FR" dirty="0">
                <a:solidFill>
                  <a:schemeClr val="bg1"/>
                </a:solidFill>
                <a:latin typeface="Impact" pitchFamily="34" charset="0"/>
              </a:rPr>
              <a:t>TERMINALE</a:t>
            </a:r>
          </a:p>
          <a:p>
            <a:pPr algn="ctr" defTabSz="1058863" eaLnBrk="0" hangingPunct="0">
              <a:lnSpc>
                <a:spcPct val="105000"/>
              </a:lnSpc>
            </a:pPr>
            <a:r>
              <a:rPr lang="fr-FR" dirty="0">
                <a:solidFill>
                  <a:schemeClr val="bg1"/>
                </a:solidFill>
                <a:latin typeface="Impact" pitchFamily="34" charset="0"/>
              </a:rPr>
              <a:t>TECHNOLOGIQUE</a:t>
            </a:r>
            <a:endParaRPr lang="fr-FR" sz="1400" dirty="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4162" name="Text Box 66"/>
          <p:cNvSpPr txBox="1">
            <a:spLocks noChangeArrowheads="1"/>
          </p:cNvSpPr>
          <p:nvPr/>
        </p:nvSpPr>
        <p:spPr bwMode="auto">
          <a:xfrm>
            <a:off x="7165694" y="830644"/>
            <a:ext cx="1840603" cy="582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726" tIns="41363" rIns="82726" bIns="41363">
            <a:spAutoFit/>
          </a:bodyPr>
          <a:lstStyle/>
          <a:p>
            <a:pPr algn="ctr" defTabSz="1058863" eaLnBrk="0" hangingPunct="0">
              <a:lnSpc>
                <a:spcPct val="90000"/>
              </a:lnSpc>
            </a:pPr>
            <a:r>
              <a:rPr lang="fr-FR" b="1" dirty="0">
                <a:solidFill>
                  <a:srgbClr val="0000CC"/>
                </a:solidFill>
                <a:latin typeface="Century Gothic" pitchFamily="34" charset="0"/>
              </a:rPr>
              <a:t>Insertion </a:t>
            </a:r>
          </a:p>
          <a:p>
            <a:pPr algn="ctr" defTabSz="1058863" eaLnBrk="0" hangingPunct="0">
              <a:lnSpc>
                <a:spcPct val="90000"/>
              </a:lnSpc>
            </a:pPr>
            <a:r>
              <a:rPr lang="fr-FR" b="1" dirty="0">
                <a:solidFill>
                  <a:srgbClr val="0000CC"/>
                </a:solidFill>
                <a:latin typeface="Century Gothic" pitchFamily="34" charset="0"/>
              </a:rPr>
              <a:t>professionnelle</a:t>
            </a:r>
          </a:p>
        </p:txBody>
      </p:sp>
      <p:sp>
        <p:nvSpPr>
          <p:cNvPr id="4164" name="Text Box 68"/>
          <p:cNvSpPr txBox="1">
            <a:spLocks noChangeArrowheads="1"/>
          </p:cNvSpPr>
          <p:nvPr/>
        </p:nvSpPr>
        <p:spPr bwMode="auto">
          <a:xfrm>
            <a:off x="252046" y="765176"/>
            <a:ext cx="6712927" cy="415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726" tIns="41363" rIns="82726" bIns="41363">
            <a:spAutoFit/>
          </a:bodyPr>
          <a:lstStyle/>
          <a:p>
            <a:pPr algn="ctr" defTabSz="1058863" eaLnBrk="0" hangingPunct="0">
              <a:lnSpc>
                <a:spcPct val="90000"/>
              </a:lnSpc>
            </a:pPr>
            <a:r>
              <a:rPr lang="fr-FR" sz="2400" b="1" dirty="0">
                <a:solidFill>
                  <a:srgbClr val="0000CC"/>
                </a:solidFill>
                <a:latin typeface="Century Gothic" pitchFamily="34" charset="0"/>
              </a:rPr>
              <a:t>Etudes supérieures</a:t>
            </a:r>
          </a:p>
        </p:txBody>
      </p:sp>
      <p:sp>
        <p:nvSpPr>
          <p:cNvPr id="4165" name="AutoShape 69"/>
          <p:cNvSpPr>
            <a:spLocks noChangeArrowheads="1"/>
          </p:cNvSpPr>
          <p:nvPr/>
        </p:nvSpPr>
        <p:spPr bwMode="auto">
          <a:xfrm>
            <a:off x="179512" y="764704"/>
            <a:ext cx="6712927" cy="43180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0000CC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4167" name="AutoShape 71"/>
          <p:cNvSpPr>
            <a:spLocks noChangeArrowheads="1"/>
          </p:cNvSpPr>
          <p:nvPr/>
        </p:nvSpPr>
        <p:spPr bwMode="auto">
          <a:xfrm>
            <a:off x="7164266" y="765176"/>
            <a:ext cx="1795096" cy="79216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0000CC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pic>
        <p:nvPicPr>
          <p:cNvPr id="34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04907" y="4319973"/>
            <a:ext cx="432000" cy="271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4322194"/>
            <a:ext cx="432000" cy="2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7" name="Flèche vers le haut 36"/>
          <p:cNvSpPr/>
          <p:nvPr/>
        </p:nvSpPr>
        <p:spPr>
          <a:xfrm>
            <a:off x="3022761" y="1052736"/>
            <a:ext cx="360000" cy="360040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Flèche vers le haut 37"/>
          <p:cNvSpPr/>
          <p:nvPr/>
        </p:nvSpPr>
        <p:spPr>
          <a:xfrm>
            <a:off x="6155991" y="1052736"/>
            <a:ext cx="360000" cy="360000"/>
          </a:xfrm>
          <a:prstGeom prst="upArrow">
            <a:avLst/>
          </a:prstGeom>
          <a:solidFill>
            <a:srgbClr val="009A4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Flèche vers le haut 40"/>
          <p:cNvSpPr/>
          <p:nvPr/>
        </p:nvSpPr>
        <p:spPr>
          <a:xfrm rot="-5400000">
            <a:off x="6660224" y="3645032"/>
            <a:ext cx="144000" cy="288000"/>
          </a:xfrm>
          <a:prstGeom prst="upArrow">
            <a:avLst/>
          </a:prstGeom>
          <a:solidFill>
            <a:srgbClr val="009A4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CIO de Carcassonne</a:t>
            </a:r>
          </a:p>
        </p:txBody>
      </p:sp>
      <p:sp>
        <p:nvSpPr>
          <p:cNvPr id="5" name="Rectangle 4"/>
          <p:cNvSpPr/>
          <p:nvPr/>
        </p:nvSpPr>
        <p:spPr>
          <a:xfrm>
            <a:off x="4245057" y="2158873"/>
            <a:ext cx="4761240" cy="3600000"/>
          </a:xfrm>
          <a:prstGeom prst="rect">
            <a:avLst/>
          </a:prstGeom>
          <a:solidFill>
            <a:srgbClr val="99FF99">
              <a:alpha val="61000"/>
            </a:srgbClr>
          </a:solidFill>
          <a:ln w="38100">
            <a:solidFill>
              <a:srgbClr val="00B050"/>
            </a:solidFill>
            <a:prstDash val="dash"/>
          </a:ln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 lIns="91440" tIns="45720" rIns="91440" bIns="45720">
            <a:spAutoFit/>
          </a:bodyPr>
          <a:lstStyle/>
          <a:p>
            <a:pPr algn="ctr"/>
            <a:endParaRPr lang="fr-FR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fr-FR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fr-FR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fr-FR" sz="48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APPRENTISSAGE</a:t>
            </a:r>
          </a:p>
          <a:p>
            <a:pPr algn="ctr"/>
            <a:endParaRPr lang="fr-FR" sz="1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fr-FR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fr-FR" sz="1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fr-FR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fr-FR" sz="1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fr-FR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fr-FR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2" name="Flèche vers le haut 41"/>
          <p:cNvSpPr/>
          <p:nvPr/>
        </p:nvSpPr>
        <p:spPr>
          <a:xfrm>
            <a:off x="981823" y="1052736"/>
            <a:ext cx="360000" cy="360040"/>
          </a:xfrm>
          <a:prstGeom prst="upArrow">
            <a:avLst/>
          </a:prstGeom>
          <a:solidFill>
            <a:srgbClr val="000099"/>
          </a:solidFill>
          <a:ln>
            <a:solidFill>
              <a:srgbClr val="AC66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Flèche vers le haut 43"/>
          <p:cNvSpPr/>
          <p:nvPr/>
        </p:nvSpPr>
        <p:spPr>
          <a:xfrm>
            <a:off x="7920400" y="1412816"/>
            <a:ext cx="252000" cy="360000"/>
          </a:xfrm>
          <a:prstGeom prst="upArrow">
            <a:avLst/>
          </a:prstGeom>
          <a:solidFill>
            <a:srgbClr val="009A4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5" name="Image 4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46" y="220265"/>
            <a:ext cx="586287" cy="328415"/>
          </a:xfrm>
          <a:prstGeom prst="rect">
            <a:avLst/>
          </a:prstGeom>
        </p:spPr>
      </p:pic>
      <p:sp>
        <p:nvSpPr>
          <p:cNvPr id="36" name="AutoShape 51"/>
          <p:cNvSpPr>
            <a:spLocks noChangeArrowheads="1"/>
          </p:cNvSpPr>
          <p:nvPr/>
        </p:nvSpPr>
        <p:spPr bwMode="auto">
          <a:xfrm>
            <a:off x="3608509" y="4725144"/>
            <a:ext cx="539996" cy="828000"/>
          </a:xfrm>
          <a:prstGeom prst="roundRect">
            <a:avLst>
              <a:gd name="adj" fmla="val 16667"/>
            </a:avLst>
          </a:prstGeom>
          <a:solidFill>
            <a:srgbClr val="660033"/>
          </a:solidFill>
          <a:ln w="76200">
            <a:solidFill>
              <a:srgbClr val="CC0066"/>
            </a:solidFill>
            <a:round/>
            <a:headEnd/>
            <a:tailEnd/>
          </a:ln>
          <a:effectLst/>
        </p:spPr>
        <p:txBody>
          <a:bodyPr wrap="none" lIns="105869" tIns="52935" rIns="105869" bIns="52935" anchor="ctr"/>
          <a:lstStyle/>
          <a:p>
            <a:pPr algn="ctr" defTabSz="1058863" eaLnBrk="0" hangingPunct="0">
              <a:lnSpc>
                <a:spcPct val="80000"/>
              </a:lnSpc>
            </a:pPr>
            <a:r>
              <a:rPr lang="fr-FR" sz="3200" dirty="0">
                <a:solidFill>
                  <a:schemeClr val="bg1"/>
                </a:solidFill>
                <a:latin typeface="Impact" pitchFamily="34" charset="0"/>
              </a:rPr>
              <a:t>  </a:t>
            </a:r>
            <a:r>
              <a:rPr lang="fr-FR" sz="2400" dirty="0">
                <a:solidFill>
                  <a:schemeClr val="bg1"/>
                </a:solidFill>
                <a:latin typeface="Impact" pitchFamily="34" charset="0"/>
              </a:rPr>
              <a:t>2</a:t>
            </a:r>
            <a:r>
              <a:rPr lang="fr-FR" sz="2400" baseline="30000" dirty="0">
                <a:solidFill>
                  <a:schemeClr val="bg1"/>
                </a:solidFill>
                <a:latin typeface="Impact" pitchFamily="34" charset="0"/>
              </a:rPr>
              <a:t>nde</a:t>
            </a:r>
            <a:r>
              <a:rPr lang="fr-FR" sz="3200" dirty="0">
                <a:solidFill>
                  <a:schemeClr val="bg1"/>
                </a:solidFill>
                <a:latin typeface="Impact" pitchFamily="34" charset="0"/>
              </a:rPr>
              <a:t>   </a:t>
            </a:r>
          </a:p>
          <a:p>
            <a:pPr algn="ctr" defTabSz="1058863" eaLnBrk="0" hangingPunct="0">
              <a:lnSpc>
                <a:spcPct val="90000"/>
              </a:lnSpc>
            </a:pPr>
            <a:r>
              <a:rPr lang="fr-FR" sz="1400" b="1" dirty="0">
                <a:solidFill>
                  <a:schemeClr val="bg1"/>
                </a:solidFill>
                <a:latin typeface="Arial Narrow" pitchFamily="34" charset="0"/>
              </a:rPr>
              <a:t>spécifique</a:t>
            </a:r>
          </a:p>
        </p:txBody>
      </p:sp>
      <p:pic>
        <p:nvPicPr>
          <p:cNvPr id="39" name="Picture 5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33736" y="4350795"/>
            <a:ext cx="432000" cy="2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3" name="AutoShape 51"/>
          <p:cNvSpPr>
            <a:spLocks noChangeArrowheads="1"/>
          </p:cNvSpPr>
          <p:nvPr/>
        </p:nvSpPr>
        <p:spPr bwMode="auto">
          <a:xfrm>
            <a:off x="3699018" y="2289572"/>
            <a:ext cx="504056" cy="582172"/>
          </a:xfrm>
          <a:prstGeom prst="roundRect">
            <a:avLst>
              <a:gd name="adj" fmla="val 16667"/>
            </a:avLst>
          </a:prstGeom>
          <a:solidFill>
            <a:srgbClr val="660033"/>
          </a:solidFill>
          <a:ln w="76200">
            <a:solidFill>
              <a:srgbClr val="CC0066"/>
            </a:solidFill>
            <a:round/>
            <a:headEnd/>
            <a:tailEnd/>
          </a:ln>
          <a:effectLst/>
        </p:spPr>
        <p:txBody>
          <a:bodyPr wrap="none" lIns="105869" tIns="52935" rIns="105869" bIns="52935" anchor="ctr"/>
          <a:lstStyle/>
          <a:p>
            <a:pPr algn="ctr" defTabSz="1058863" eaLnBrk="0" hangingPunct="0">
              <a:lnSpc>
                <a:spcPct val="80000"/>
              </a:lnSpc>
            </a:pPr>
            <a:r>
              <a:rPr lang="fr-FR" sz="1600" dirty="0">
                <a:solidFill>
                  <a:schemeClr val="bg1"/>
                </a:solidFill>
                <a:latin typeface="Impact" pitchFamily="34" charset="0"/>
              </a:rPr>
              <a:t>STHR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3263082" y="2972418"/>
            <a:ext cx="1995870" cy="649188"/>
          </a:xfrm>
          <a:prstGeom prst="ellipse">
            <a:avLst/>
          </a:prstGeom>
          <a:solidFill>
            <a:srgbClr val="CC99FF"/>
          </a:solidFill>
        </p:spPr>
        <p:txBody>
          <a:bodyPr wrap="square" rtlCol="0">
            <a:spAutoFit/>
          </a:bodyPr>
          <a:lstStyle/>
          <a:p>
            <a:pPr algn="ctr"/>
            <a:endParaRPr lang="fr-FR" sz="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fr-FR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PASSERELLES</a:t>
            </a:r>
          </a:p>
        </p:txBody>
      </p:sp>
    </p:spTree>
    <p:extLst>
      <p:ext uri="{BB962C8B-B14F-4D97-AF65-F5344CB8AC3E}">
        <p14:creationId xmlns:p14="http://schemas.microsoft.com/office/powerpoint/2010/main" val="1419715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36" grpId="0" animBg="1"/>
      <p:bldP spid="43" grpId="0" animBg="1"/>
      <p:bldP spid="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CIO de Carcassonne</a:t>
            </a:r>
          </a:p>
        </p:txBody>
      </p:sp>
      <p:sp>
        <p:nvSpPr>
          <p:cNvPr id="3" name="AutoShape 9"/>
          <p:cNvSpPr>
            <a:spLocks noChangeArrowheads="1"/>
          </p:cNvSpPr>
          <p:nvPr/>
        </p:nvSpPr>
        <p:spPr bwMode="auto">
          <a:xfrm>
            <a:off x="4572000" y="4830764"/>
            <a:ext cx="2261089" cy="865187"/>
          </a:xfrm>
          <a:prstGeom prst="roundRect">
            <a:avLst>
              <a:gd name="adj" fmla="val 16667"/>
            </a:avLst>
          </a:prstGeom>
          <a:solidFill>
            <a:srgbClr val="008000"/>
          </a:solidFill>
          <a:ln w="76200">
            <a:solidFill>
              <a:srgbClr val="33CC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71842" dir="18900000" algn="ctr" rotWithShape="0">
                    <a:srgbClr val="0033CC"/>
                  </a:outerShdw>
                </a:effectLst>
              </a14:hiddenEffects>
            </a:ext>
          </a:extLst>
        </p:spPr>
        <p:txBody>
          <a:bodyPr wrap="none" lIns="105869" tIns="52935" rIns="105869" bIns="52935" anchor="ctr"/>
          <a:lstStyle>
            <a:lvl1pPr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fr-FR" altLang="fr-FR" sz="2800">
                <a:solidFill>
                  <a:schemeClr val="bg1"/>
                </a:solidFill>
                <a:latin typeface="Impact" pitchFamily="34" charset="0"/>
              </a:rPr>
              <a:t>SECONDE PRO</a:t>
            </a:r>
          </a:p>
          <a:p>
            <a:pPr algn="ctr">
              <a:lnSpc>
                <a:spcPct val="80000"/>
              </a:lnSpc>
            </a:pPr>
            <a:r>
              <a:rPr lang="fr-FR" altLang="fr-FR" sz="1600" b="1">
                <a:solidFill>
                  <a:schemeClr val="bg1"/>
                </a:solidFill>
                <a:latin typeface="Arial Narrow" pitchFamily="34" charset="0"/>
              </a:rPr>
              <a:t>Seconde professionnelle</a:t>
            </a:r>
          </a:p>
        </p:txBody>
      </p:sp>
      <p:sp>
        <p:nvSpPr>
          <p:cNvPr id="4" name="AutoShape 10"/>
          <p:cNvSpPr>
            <a:spLocks noChangeArrowheads="1"/>
          </p:cNvSpPr>
          <p:nvPr/>
        </p:nvSpPr>
        <p:spPr bwMode="auto">
          <a:xfrm>
            <a:off x="127489" y="6326188"/>
            <a:ext cx="8839200" cy="461962"/>
          </a:xfrm>
          <a:prstGeom prst="roundRect">
            <a:avLst>
              <a:gd name="adj" fmla="val 16667"/>
            </a:avLst>
          </a:prstGeom>
          <a:solidFill>
            <a:srgbClr val="808080"/>
          </a:solidFill>
          <a:ln w="57150">
            <a:solidFill>
              <a:srgbClr val="4D4D4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71842" dir="18900000" algn="ctr" rotWithShape="0">
                    <a:srgbClr val="0033CC"/>
                  </a:outerShdw>
                </a:effectLst>
              </a14:hiddenEffects>
            </a:ext>
          </a:extLst>
        </p:spPr>
        <p:txBody>
          <a:bodyPr wrap="none" lIns="105869" tIns="52935" rIns="105869" bIns="52935" anchor="ctr"/>
          <a:lstStyle>
            <a:lvl1pPr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fr-FR" altLang="fr-FR" sz="2600">
                <a:solidFill>
                  <a:schemeClr val="bg1"/>
                </a:solidFill>
                <a:latin typeface="Arial Black" pitchFamily="34" charset="0"/>
              </a:rPr>
              <a:t>T R O I S I E M E</a:t>
            </a:r>
          </a:p>
        </p:txBody>
      </p:sp>
      <p:sp>
        <p:nvSpPr>
          <p:cNvPr id="5" name="AutoShape 11"/>
          <p:cNvSpPr>
            <a:spLocks noChangeArrowheads="1"/>
          </p:cNvSpPr>
          <p:nvPr/>
        </p:nvSpPr>
        <p:spPr bwMode="auto">
          <a:xfrm>
            <a:off x="161191" y="4829175"/>
            <a:ext cx="4078166" cy="865188"/>
          </a:xfrm>
          <a:prstGeom prst="roundRect">
            <a:avLst>
              <a:gd name="adj" fmla="val 16667"/>
            </a:avLst>
          </a:prstGeom>
          <a:solidFill>
            <a:srgbClr val="660033"/>
          </a:solidFill>
          <a:ln w="76200">
            <a:solidFill>
              <a:srgbClr val="CC00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71842" dir="18900000" algn="ctr" rotWithShape="0">
                    <a:srgbClr val="0033CC"/>
                  </a:outerShdw>
                </a:effectLst>
              </a14:hiddenEffects>
            </a:ext>
          </a:extLst>
        </p:spPr>
        <p:txBody>
          <a:bodyPr wrap="none" lIns="105869" tIns="52935" rIns="105869" bIns="52935" anchor="ctr"/>
          <a:lstStyle>
            <a:lvl1pPr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fr-FR" altLang="fr-FR" sz="3200">
                <a:solidFill>
                  <a:schemeClr val="bg1"/>
                </a:solidFill>
                <a:latin typeface="Impact" pitchFamily="34" charset="0"/>
              </a:rPr>
              <a:t>  </a:t>
            </a:r>
            <a:r>
              <a:rPr lang="fr-FR" altLang="fr-FR" sz="2800">
                <a:solidFill>
                  <a:schemeClr val="bg1"/>
                </a:solidFill>
                <a:latin typeface="Impact" pitchFamily="34" charset="0"/>
              </a:rPr>
              <a:t>SECONDE  GT  </a:t>
            </a:r>
          </a:p>
          <a:p>
            <a:pPr algn="ctr">
              <a:lnSpc>
                <a:spcPct val="90000"/>
              </a:lnSpc>
            </a:pPr>
            <a:r>
              <a:rPr lang="fr-FR" altLang="fr-FR" sz="1600" b="1">
                <a:solidFill>
                  <a:schemeClr val="bg1"/>
                </a:solidFill>
                <a:latin typeface="Arial Narrow" pitchFamily="34" charset="0"/>
              </a:rPr>
              <a:t>Seconde générale &amp; technologique</a:t>
            </a:r>
          </a:p>
        </p:txBody>
      </p:sp>
      <p:pic>
        <p:nvPicPr>
          <p:cNvPr id="6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343" y="4221163"/>
            <a:ext cx="855785" cy="538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4611" y="4241801"/>
            <a:ext cx="855785" cy="538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2454" y="4221163"/>
            <a:ext cx="855785" cy="538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2024301" y="5548593"/>
            <a:ext cx="536575" cy="908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5454040" y="5552832"/>
            <a:ext cx="536575" cy="908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AutoShape 22"/>
          <p:cNvSpPr>
            <a:spLocks noChangeArrowheads="1"/>
          </p:cNvSpPr>
          <p:nvPr/>
        </p:nvSpPr>
        <p:spPr bwMode="auto">
          <a:xfrm>
            <a:off x="4571999" y="3400425"/>
            <a:ext cx="2261089" cy="792163"/>
          </a:xfrm>
          <a:prstGeom prst="roundRect">
            <a:avLst>
              <a:gd name="adj" fmla="val 16667"/>
            </a:avLst>
          </a:prstGeom>
          <a:solidFill>
            <a:srgbClr val="008000"/>
          </a:solidFill>
          <a:ln w="76200">
            <a:solidFill>
              <a:srgbClr val="33CC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71842" dir="18900000" algn="ctr" rotWithShape="0">
                    <a:srgbClr val="0033CC"/>
                  </a:outerShdw>
                </a:effectLst>
              </a14:hiddenEffects>
            </a:ext>
          </a:extLst>
        </p:spPr>
        <p:txBody>
          <a:bodyPr wrap="none" lIns="105869" tIns="52935" rIns="105869" bIns="52935" anchor="ctr"/>
          <a:lstStyle>
            <a:lvl1pPr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fr-FR" altLang="fr-FR" sz="2000">
                <a:solidFill>
                  <a:schemeClr val="bg1"/>
                </a:solidFill>
                <a:latin typeface="Impact" pitchFamily="34" charset="0"/>
              </a:rPr>
              <a:t>1</a:t>
            </a:r>
            <a:r>
              <a:rPr lang="fr-FR" altLang="fr-FR" sz="2000" baseline="30000">
                <a:solidFill>
                  <a:schemeClr val="bg1"/>
                </a:solidFill>
                <a:latin typeface="Impact" pitchFamily="34" charset="0"/>
              </a:rPr>
              <a:t>e</a:t>
            </a:r>
            <a:r>
              <a:rPr lang="fr-FR" altLang="fr-FR" sz="2000">
                <a:solidFill>
                  <a:schemeClr val="bg1"/>
                </a:solidFill>
                <a:latin typeface="Impact" pitchFamily="34" charset="0"/>
              </a:rPr>
              <a:t> PRO</a:t>
            </a:r>
          </a:p>
        </p:txBody>
      </p:sp>
      <p:sp>
        <p:nvSpPr>
          <p:cNvPr id="12" name="AutoShape 23"/>
          <p:cNvSpPr>
            <a:spLocks noChangeArrowheads="1"/>
          </p:cNvSpPr>
          <p:nvPr/>
        </p:nvSpPr>
        <p:spPr bwMode="auto">
          <a:xfrm>
            <a:off x="4572001" y="2463801"/>
            <a:ext cx="2261088" cy="792163"/>
          </a:xfrm>
          <a:prstGeom prst="roundRect">
            <a:avLst>
              <a:gd name="adj" fmla="val 16667"/>
            </a:avLst>
          </a:prstGeom>
          <a:solidFill>
            <a:srgbClr val="008000"/>
          </a:solidFill>
          <a:ln w="76200">
            <a:solidFill>
              <a:srgbClr val="33CC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71842" dir="18900000" algn="ctr" rotWithShape="0">
                    <a:srgbClr val="0033CC"/>
                  </a:outerShdw>
                </a:effectLst>
              </a14:hiddenEffects>
            </a:ext>
          </a:extLst>
        </p:spPr>
        <p:txBody>
          <a:bodyPr wrap="none" lIns="105869" tIns="52935" rIns="105869" bIns="52935" anchor="ctr"/>
          <a:lstStyle>
            <a:lvl1pPr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fr-FR" altLang="fr-FR" sz="2000" dirty="0">
                <a:solidFill>
                  <a:schemeClr val="bg1"/>
                </a:solidFill>
                <a:latin typeface="Impact" pitchFamily="34" charset="0"/>
              </a:rPr>
              <a:t>TERMINALE</a:t>
            </a:r>
          </a:p>
          <a:p>
            <a:pPr algn="ctr"/>
            <a:r>
              <a:rPr lang="fr-FR" altLang="fr-FR" sz="2000" dirty="0">
                <a:solidFill>
                  <a:schemeClr val="bg1"/>
                </a:solidFill>
                <a:latin typeface="Impact" pitchFamily="34" charset="0"/>
              </a:rPr>
              <a:t>PRO</a:t>
            </a:r>
          </a:p>
        </p:txBody>
      </p:sp>
      <p:pic>
        <p:nvPicPr>
          <p:cNvPr id="13" name="Picture 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7870459" y="5552832"/>
            <a:ext cx="536575" cy="908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AutoShape 28"/>
          <p:cNvSpPr>
            <a:spLocks noChangeArrowheads="1"/>
          </p:cNvSpPr>
          <p:nvPr/>
        </p:nvSpPr>
        <p:spPr bwMode="auto">
          <a:xfrm>
            <a:off x="7467601" y="4830764"/>
            <a:ext cx="1329104" cy="852487"/>
          </a:xfrm>
          <a:prstGeom prst="roundRect">
            <a:avLst>
              <a:gd name="adj" fmla="val 16667"/>
            </a:avLst>
          </a:prstGeom>
          <a:solidFill>
            <a:srgbClr val="66FF66"/>
          </a:solidFill>
          <a:ln w="762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71842" dir="18900000" algn="ctr" rotWithShape="0">
                    <a:srgbClr val="0033CC"/>
                  </a:outerShdw>
                </a:effectLst>
              </a14:hiddenEffects>
            </a:ext>
          </a:extLst>
        </p:spPr>
        <p:txBody>
          <a:bodyPr wrap="none" lIns="105869" tIns="52935" rIns="105869" bIns="52935" anchor="ctr"/>
          <a:lstStyle>
            <a:lvl1pPr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fr-FR" altLang="fr-FR" sz="2800">
                <a:solidFill>
                  <a:srgbClr val="003300"/>
                </a:solidFill>
                <a:latin typeface="Impact" pitchFamily="34" charset="0"/>
              </a:rPr>
              <a:t>CAP 1</a:t>
            </a:r>
          </a:p>
        </p:txBody>
      </p:sp>
      <p:sp>
        <p:nvSpPr>
          <p:cNvPr id="15" name="AutoShape 29"/>
          <p:cNvSpPr>
            <a:spLocks noChangeArrowheads="1"/>
          </p:cNvSpPr>
          <p:nvPr/>
        </p:nvSpPr>
        <p:spPr bwMode="auto">
          <a:xfrm>
            <a:off x="7467601" y="3328988"/>
            <a:ext cx="1329104" cy="863600"/>
          </a:xfrm>
          <a:prstGeom prst="roundRect">
            <a:avLst>
              <a:gd name="adj" fmla="val 16667"/>
            </a:avLst>
          </a:prstGeom>
          <a:solidFill>
            <a:srgbClr val="66FF66"/>
          </a:solidFill>
          <a:ln w="762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71842" dir="18900000" algn="ctr" rotWithShape="0">
                    <a:srgbClr val="0033CC"/>
                  </a:outerShdw>
                </a:effectLst>
              </a14:hiddenEffects>
            </a:ext>
          </a:extLst>
        </p:spPr>
        <p:txBody>
          <a:bodyPr wrap="none" lIns="105869" tIns="52935" rIns="105869" bIns="52935" anchor="ctr"/>
          <a:lstStyle>
            <a:lvl1pPr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fr-FR" altLang="fr-FR" sz="2800">
                <a:solidFill>
                  <a:srgbClr val="003300"/>
                </a:solidFill>
                <a:latin typeface="Impact" pitchFamily="34" charset="0"/>
              </a:rPr>
              <a:t>CAP 2</a:t>
            </a:r>
          </a:p>
        </p:txBody>
      </p:sp>
      <p:sp>
        <p:nvSpPr>
          <p:cNvPr id="16" name="Text Box 30"/>
          <p:cNvSpPr txBox="1">
            <a:spLocks noChangeArrowheads="1"/>
          </p:cNvSpPr>
          <p:nvPr/>
        </p:nvSpPr>
        <p:spPr bwMode="auto">
          <a:xfrm>
            <a:off x="2072779" y="5794899"/>
            <a:ext cx="405916" cy="514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726" tIns="41363" rIns="82726" bIns="41363">
            <a:spAutoFit/>
          </a:bodyPr>
          <a:lstStyle>
            <a:lvl1pPr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fr-FR" altLang="fr-FR" sz="2800">
                <a:solidFill>
                  <a:schemeClr val="bg1"/>
                </a:solidFill>
                <a:latin typeface="Arial Black" pitchFamily="34" charset="0"/>
              </a:rPr>
              <a:t>1</a:t>
            </a:r>
          </a:p>
        </p:txBody>
      </p:sp>
      <p:sp>
        <p:nvSpPr>
          <p:cNvPr id="17" name="Text Box 31"/>
          <p:cNvSpPr txBox="1">
            <a:spLocks noChangeArrowheads="1"/>
          </p:cNvSpPr>
          <p:nvPr/>
        </p:nvSpPr>
        <p:spPr bwMode="auto">
          <a:xfrm>
            <a:off x="5520102" y="5794375"/>
            <a:ext cx="405916" cy="514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726" tIns="41363" rIns="82726" bIns="41363">
            <a:spAutoFit/>
          </a:bodyPr>
          <a:lstStyle>
            <a:lvl1pPr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fr-FR" altLang="fr-FR" sz="2800">
                <a:solidFill>
                  <a:schemeClr val="bg1"/>
                </a:solidFill>
                <a:latin typeface="Arial Black" pitchFamily="34" charset="0"/>
              </a:rPr>
              <a:t>2</a:t>
            </a:r>
          </a:p>
        </p:txBody>
      </p:sp>
      <p:sp>
        <p:nvSpPr>
          <p:cNvPr id="18" name="Text Box 33"/>
          <p:cNvSpPr txBox="1">
            <a:spLocks noChangeArrowheads="1"/>
          </p:cNvSpPr>
          <p:nvPr/>
        </p:nvSpPr>
        <p:spPr bwMode="auto">
          <a:xfrm>
            <a:off x="7930660" y="5794375"/>
            <a:ext cx="405916" cy="514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726" tIns="41363" rIns="82726" bIns="41363">
            <a:spAutoFit/>
          </a:bodyPr>
          <a:lstStyle>
            <a:lvl1pPr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fr-FR" altLang="fr-FR" sz="2800">
                <a:solidFill>
                  <a:schemeClr val="bg1"/>
                </a:solidFill>
                <a:latin typeface="Arial Black" pitchFamily="34" charset="0"/>
              </a:rPr>
              <a:t>3</a:t>
            </a:r>
          </a:p>
        </p:txBody>
      </p:sp>
      <p:sp>
        <p:nvSpPr>
          <p:cNvPr id="19" name="Text Box 40"/>
          <p:cNvSpPr txBox="1">
            <a:spLocks noChangeArrowheads="1"/>
          </p:cNvSpPr>
          <p:nvPr/>
        </p:nvSpPr>
        <p:spPr bwMode="auto">
          <a:xfrm>
            <a:off x="433396" y="1336675"/>
            <a:ext cx="1199403" cy="822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726" tIns="41363" rIns="82726" bIns="41363">
            <a:spAutoFit/>
          </a:bodyPr>
          <a:lstStyle>
            <a:lvl1pPr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fr-FR" altLang="fr-FR" sz="2400">
                <a:solidFill>
                  <a:srgbClr val="000066"/>
                </a:solidFill>
                <a:latin typeface="Impact" pitchFamily="34" charset="0"/>
              </a:rPr>
              <a:t>BAC</a:t>
            </a:r>
          </a:p>
          <a:p>
            <a:pPr algn="ctr"/>
            <a:r>
              <a:rPr lang="fr-FR" altLang="fr-FR" sz="2400">
                <a:solidFill>
                  <a:srgbClr val="000066"/>
                </a:solidFill>
                <a:latin typeface="Impact" pitchFamily="34" charset="0"/>
              </a:rPr>
              <a:t>GENERAL</a:t>
            </a:r>
          </a:p>
        </p:txBody>
      </p:sp>
      <p:sp>
        <p:nvSpPr>
          <p:cNvPr id="20" name="Text Box 41"/>
          <p:cNvSpPr txBox="1">
            <a:spLocks noChangeArrowheads="1"/>
          </p:cNvSpPr>
          <p:nvPr/>
        </p:nvSpPr>
        <p:spPr bwMode="auto">
          <a:xfrm>
            <a:off x="2277656" y="1336675"/>
            <a:ext cx="2118051" cy="822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726" tIns="41363" rIns="82726" bIns="41363">
            <a:spAutoFit/>
          </a:bodyPr>
          <a:lstStyle>
            <a:lvl1pPr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fr-FR" altLang="fr-FR" sz="2400">
                <a:solidFill>
                  <a:srgbClr val="800000"/>
                </a:solidFill>
                <a:latin typeface="Impact" pitchFamily="34" charset="0"/>
              </a:rPr>
              <a:t>BAC</a:t>
            </a:r>
          </a:p>
          <a:p>
            <a:pPr algn="ctr"/>
            <a:r>
              <a:rPr lang="fr-FR" altLang="fr-FR" sz="2400">
                <a:solidFill>
                  <a:srgbClr val="800000"/>
                </a:solidFill>
                <a:latin typeface="Impact" pitchFamily="34" charset="0"/>
              </a:rPr>
              <a:t>TECHNOLOGIQUE</a:t>
            </a:r>
          </a:p>
        </p:txBody>
      </p:sp>
      <p:sp>
        <p:nvSpPr>
          <p:cNvPr id="21" name="Text Box 42"/>
          <p:cNvSpPr txBox="1">
            <a:spLocks noChangeArrowheads="1"/>
          </p:cNvSpPr>
          <p:nvPr/>
        </p:nvSpPr>
        <p:spPr bwMode="auto">
          <a:xfrm>
            <a:off x="4688694" y="1336675"/>
            <a:ext cx="2057009" cy="822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726" tIns="41363" rIns="82726" bIns="41363">
            <a:spAutoFit/>
          </a:bodyPr>
          <a:lstStyle>
            <a:lvl1pPr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fr-FR" altLang="fr-FR" sz="2400">
                <a:solidFill>
                  <a:srgbClr val="008000"/>
                </a:solidFill>
                <a:latin typeface="Impact" pitchFamily="34" charset="0"/>
              </a:rPr>
              <a:t>BAC</a:t>
            </a:r>
          </a:p>
          <a:p>
            <a:pPr algn="ctr"/>
            <a:r>
              <a:rPr lang="fr-FR" altLang="fr-FR" sz="2400">
                <a:solidFill>
                  <a:srgbClr val="008000"/>
                </a:solidFill>
                <a:latin typeface="Impact" pitchFamily="34" charset="0"/>
              </a:rPr>
              <a:t>PROFESSIONNEL</a:t>
            </a:r>
          </a:p>
        </p:txBody>
      </p:sp>
      <p:sp>
        <p:nvSpPr>
          <p:cNvPr id="22" name="Text Box 44"/>
          <p:cNvSpPr txBox="1">
            <a:spLocks noChangeArrowheads="1"/>
          </p:cNvSpPr>
          <p:nvPr/>
        </p:nvSpPr>
        <p:spPr bwMode="auto">
          <a:xfrm>
            <a:off x="7342200" y="2551113"/>
            <a:ext cx="1552063" cy="737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726" tIns="41363" rIns="82726" bIns="41363">
            <a:spAutoFit/>
          </a:bodyPr>
          <a:lstStyle>
            <a:lvl1pPr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fr-FR" altLang="fr-FR" sz="2400">
                <a:solidFill>
                  <a:srgbClr val="008000"/>
                </a:solidFill>
                <a:latin typeface="Impact" pitchFamily="34" charset="0"/>
              </a:rPr>
              <a:t>C.A.P.</a:t>
            </a:r>
          </a:p>
          <a:p>
            <a:pPr algn="ctr">
              <a:lnSpc>
                <a:spcPct val="85000"/>
              </a:lnSpc>
            </a:pPr>
            <a:r>
              <a:rPr lang="fr-FR" altLang="fr-FR" sz="1000" b="1">
                <a:latin typeface="Century Gothic" pitchFamily="34" charset="0"/>
              </a:rPr>
              <a:t>CERTIFICAT D’APTITUDE</a:t>
            </a:r>
          </a:p>
          <a:p>
            <a:pPr algn="ctr"/>
            <a:r>
              <a:rPr lang="fr-FR" altLang="fr-FR" sz="1000" b="1">
                <a:latin typeface="Century Gothic" pitchFamily="34" charset="0"/>
              </a:rPr>
              <a:t>PROFESSIONNELLE</a:t>
            </a:r>
          </a:p>
        </p:txBody>
      </p:sp>
      <p:sp>
        <p:nvSpPr>
          <p:cNvPr id="25" name="AutoShape 18"/>
          <p:cNvSpPr>
            <a:spLocks noChangeArrowheads="1"/>
          </p:cNvSpPr>
          <p:nvPr/>
        </p:nvSpPr>
        <p:spPr bwMode="auto">
          <a:xfrm>
            <a:off x="137111" y="3413126"/>
            <a:ext cx="1914609" cy="792163"/>
          </a:xfrm>
          <a:prstGeom prst="roundRect">
            <a:avLst>
              <a:gd name="adj" fmla="val 16667"/>
            </a:avLst>
          </a:prstGeom>
          <a:solidFill>
            <a:srgbClr val="000066"/>
          </a:solidFill>
          <a:ln w="76200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71842" dir="18900000" algn="ctr" rotWithShape="0">
                    <a:srgbClr val="0033CC"/>
                  </a:outerShdw>
                </a:effectLst>
              </a14:hiddenEffects>
            </a:ext>
          </a:extLst>
        </p:spPr>
        <p:txBody>
          <a:bodyPr wrap="none" lIns="105869" tIns="52935" rIns="105869" bIns="52935" anchor="ctr"/>
          <a:lstStyle>
            <a:lvl1pPr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fr-FR" altLang="fr-FR" sz="2000" dirty="0">
                <a:solidFill>
                  <a:schemeClr val="bg1"/>
                </a:solidFill>
                <a:latin typeface="Impact" pitchFamily="34" charset="0"/>
              </a:rPr>
              <a:t>1</a:t>
            </a:r>
            <a:r>
              <a:rPr lang="fr-FR" altLang="fr-FR" sz="2000" baseline="30000" dirty="0">
                <a:solidFill>
                  <a:schemeClr val="bg1"/>
                </a:solidFill>
                <a:latin typeface="Impact" pitchFamily="34" charset="0"/>
              </a:rPr>
              <a:t>e</a:t>
            </a:r>
            <a:r>
              <a:rPr lang="fr-FR" altLang="fr-FR" sz="2000" dirty="0">
                <a:solidFill>
                  <a:schemeClr val="bg1"/>
                </a:solidFill>
                <a:latin typeface="Impact" pitchFamily="34" charset="0"/>
              </a:rPr>
              <a:t>  GENERALE</a:t>
            </a:r>
          </a:p>
        </p:txBody>
      </p:sp>
      <p:sp>
        <p:nvSpPr>
          <p:cNvPr id="26" name="AutoShape 19"/>
          <p:cNvSpPr>
            <a:spLocks noChangeArrowheads="1"/>
          </p:cNvSpPr>
          <p:nvPr/>
        </p:nvSpPr>
        <p:spPr bwMode="auto">
          <a:xfrm>
            <a:off x="2244235" y="3429000"/>
            <a:ext cx="1995122" cy="792163"/>
          </a:xfrm>
          <a:prstGeom prst="roundRect">
            <a:avLst>
              <a:gd name="adj" fmla="val 16667"/>
            </a:avLst>
          </a:prstGeom>
          <a:solidFill>
            <a:srgbClr val="800000"/>
          </a:solidFill>
          <a:ln w="76200">
            <a:solidFill>
              <a:srgbClr val="CC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71842" dir="18900000" algn="ctr" rotWithShape="0">
                    <a:srgbClr val="0033CC"/>
                  </a:outerShdw>
                </a:effectLst>
              </a14:hiddenEffects>
            </a:ext>
          </a:extLst>
        </p:spPr>
        <p:txBody>
          <a:bodyPr wrap="none" lIns="105869" tIns="52935" rIns="105869" bIns="52935" anchor="ctr"/>
          <a:lstStyle>
            <a:lvl1pPr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fr-FR" altLang="fr-FR" dirty="0">
                <a:solidFill>
                  <a:schemeClr val="bg1"/>
                </a:solidFill>
                <a:latin typeface="Impact" pitchFamily="34" charset="0"/>
              </a:rPr>
              <a:t>1</a:t>
            </a:r>
            <a:r>
              <a:rPr lang="fr-FR" altLang="fr-FR" baseline="30000" dirty="0">
                <a:solidFill>
                  <a:schemeClr val="bg1"/>
                </a:solidFill>
                <a:latin typeface="Impact" pitchFamily="34" charset="0"/>
              </a:rPr>
              <a:t>e</a:t>
            </a:r>
            <a:r>
              <a:rPr lang="fr-FR" altLang="fr-FR" dirty="0">
                <a:solidFill>
                  <a:schemeClr val="bg1"/>
                </a:solidFill>
                <a:latin typeface="Impact" pitchFamily="34" charset="0"/>
              </a:rPr>
              <a:t>  </a:t>
            </a:r>
            <a:r>
              <a:rPr lang="fr-FR" altLang="fr-FR" sz="1400" dirty="0">
                <a:solidFill>
                  <a:schemeClr val="bg1"/>
                </a:solidFill>
                <a:latin typeface="Impact" pitchFamily="34" charset="0"/>
              </a:rPr>
              <a:t>TECHNOLOGIQUE</a:t>
            </a:r>
          </a:p>
        </p:txBody>
      </p:sp>
      <p:sp>
        <p:nvSpPr>
          <p:cNvPr id="27" name="AutoShape 20"/>
          <p:cNvSpPr>
            <a:spLocks noChangeArrowheads="1"/>
          </p:cNvSpPr>
          <p:nvPr/>
        </p:nvSpPr>
        <p:spPr bwMode="auto">
          <a:xfrm>
            <a:off x="137110" y="2476501"/>
            <a:ext cx="1914610" cy="792163"/>
          </a:xfrm>
          <a:prstGeom prst="roundRect">
            <a:avLst>
              <a:gd name="adj" fmla="val 16667"/>
            </a:avLst>
          </a:prstGeom>
          <a:solidFill>
            <a:srgbClr val="000066"/>
          </a:solidFill>
          <a:ln w="76200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71842" dir="18900000" algn="ctr" rotWithShape="0">
                    <a:srgbClr val="0033CC"/>
                  </a:outerShdw>
                </a:effectLst>
              </a14:hiddenEffects>
            </a:ext>
          </a:extLst>
        </p:spPr>
        <p:txBody>
          <a:bodyPr wrap="none" lIns="105869" tIns="52935" rIns="105869" bIns="52935" anchor="ctr"/>
          <a:lstStyle>
            <a:lvl1pPr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fr-FR" altLang="fr-FR" sz="2000">
                <a:solidFill>
                  <a:schemeClr val="bg1"/>
                </a:solidFill>
                <a:latin typeface="Impact" pitchFamily="34" charset="0"/>
              </a:rPr>
              <a:t>TERMINALE</a:t>
            </a:r>
          </a:p>
          <a:p>
            <a:pPr algn="ctr">
              <a:lnSpc>
                <a:spcPct val="105000"/>
              </a:lnSpc>
            </a:pPr>
            <a:r>
              <a:rPr lang="fr-FR" altLang="fr-FR" sz="2000">
                <a:solidFill>
                  <a:schemeClr val="bg1"/>
                </a:solidFill>
                <a:latin typeface="Impact" pitchFamily="34" charset="0"/>
              </a:rPr>
              <a:t>GENERALE</a:t>
            </a:r>
          </a:p>
        </p:txBody>
      </p:sp>
      <p:sp>
        <p:nvSpPr>
          <p:cNvPr id="28" name="AutoShape 21"/>
          <p:cNvSpPr>
            <a:spLocks noChangeArrowheads="1"/>
          </p:cNvSpPr>
          <p:nvPr/>
        </p:nvSpPr>
        <p:spPr bwMode="auto">
          <a:xfrm>
            <a:off x="2244235" y="2476500"/>
            <a:ext cx="1995123" cy="792163"/>
          </a:xfrm>
          <a:prstGeom prst="roundRect">
            <a:avLst>
              <a:gd name="adj" fmla="val 16667"/>
            </a:avLst>
          </a:prstGeom>
          <a:solidFill>
            <a:srgbClr val="800000"/>
          </a:solidFill>
          <a:ln w="76200">
            <a:solidFill>
              <a:srgbClr val="CC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71842" dir="18900000" algn="ctr" rotWithShape="0">
                    <a:srgbClr val="0033CC"/>
                  </a:outerShdw>
                </a:effectLst>
              </a14:hiddenEffects>
            </a:ext>
          </a:extLst>
        </p:spPr>
        <p:txBody>
          <a:bodyPr wrap="none" lIns="105869" tIns="52935" rIns="105869" bIns="52935" anchor="ctr"/>
          <a:lstStyle>
            <a:lvl1pPr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fr-FR" altLang="fr-FR" sz="1600" dirty="0">
                <a:solidFill>
                  <a:schemeClr val="bg1"/>
                </a:solidFill>
                <a:latin typeface="Impact" pitchFamily="34" charset="0"/>
              </a:rPr>
              <a:t>TERMINALE</a:t>
            </a:r>
          </a:p>
          <a:p>
            <a:pPr algn="ctr">
              <a:lnSpc>
                <a:spcPct val="105000"/>
              </a:lnSpc>
            </a:pPr>
            <a:r>
              <a:rPr lang="fr-FR" altLang="fr-FR" sz="1600" dirty="0">
                <a:solidFill>
                  <a:schemeClr val="bg1"/>
                </a:solidFill>
                <a:latin typeface="Impact" pitchFamily="34" charset="0"/>
              </a:rPr>
              <a:t>TECHNOLOGIQUE</a:t>
            </a:r>
            <a:endParaRPr lang="fr-FR" altLang="fr-FR" sz="1200" dirty="0">
              <a:solidFill>
                <a:schemeClr val="bg1"/>
              </a:solidFill>
              <a:latin typeface="Impact" pitchFamily="34" charset="0"/>
            </a:endParaRPr>
          </a:p>
        </p:txBody>
      </p:sp>
      <p:pic>
        <p:nvPicPr>
          <p:cNvPr id="32" name="Picture 6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2061" y="4241801"/>
            <a:ext cx="855785" cy="538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Text Box 68"/>
          <p:cNvSpPr txBox="1">
            <a:spLocks noChangeArrowheads="1"/>
          </p:cNvSpPr>
          <p:nvPr/>
        </p:nvSpPr>
        <p:spPr bwMode="auto">
          <a:xfrm>
            <a:off x="107504" y="332904"/>
            <a:ext cx="6712927" cy="4159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726" tIns="41363" rIns="82726" bIns="41363">
            <a:spAutoFit/>
          </a:bodyPr>
          <a:lstStyle>
            <a:lvl1pPr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105886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fr-FR" altLang="fr-FR" sz="2400" b="1" dirty="0">
                <a:solidFill>
                  <a:srgbClr val="0000CC"/>
                </a:solidFill>
                <a:latin typeface="Century Gothic" pitchFamily="34" charset="0"/>
              </a:rPr>
              <a:t>Etudes supérieures</a:t>
            </a:r>
          </a:p>
        </p:txBody>
      </p:sp>
      <p:sp>
        <p:nvSpPr>
          <p:cNvPr id="35" name="AutoShape 69"/>
          <p:cNvSpPr>
            <a:spLocks noChangeArrowheads="1"/>
          </p:cNvSpPr>
          <p:nvPr/>
        </p:nvSpPr>
        <p:spPr bwMode="auto">
          <a:xfrm>
            <a:off x="169783" y="332904"/>
            <a:ext cx="6712927" cy="43180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0000CC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fr-FR" altLang="fr-FR"/>
          </a:p>
        </p:txBody>
      </p:sp>
      <p:grpSp>
        <p:nvGrpSpPr>
          <p:cNvPr id="38" name="Groupe 37"/>
          <p:cNvGrpSpPr/>
          <p:nvPr/>
        </p:nvGrpSpPr>
        <p:grpSpPr>
          <a:xfrm>
            <a:off x="65210" y="768767"/>
            <a:ext cx="6837484" cy="3606315"/>
            <a:chOff x="-423495" y="-67579"/>
            <a:chExt cx="7411153" cy="4132681"/>
          </a:xfrm>
        </p:grpSpPr>
        <p:sp>
          <p:nvSpPr>
            <p:cNvPr id="39" name="Rectangle à coins arrondis 38"/>
            <p:cNvSpPr/>
            <p:nvPr/>
          </p:nvSpPr>
          <p:spPr>
            <a:xfrm>
              <a:off x="-423495" y="1660642"/>
              <a:ext cx="7411153" cy="2404460"/>
            </a:xfrm>
            <a:prstGeom prst="roundRect">
              <a:avLst/>
            </a:prstGeom>
            <a:solidFill>
              <a:schemeClr val="accent5">
                <a:lumMod val="75000"/>
                <a:alpha val="33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-265843" y="-67579"/>
              <a:ext cx="7038479" cy="1728223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fr-FR" sz="4000" b="1" dirty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Sélection sur dossier</a:t>
              </a:r>
            </a:p>
            <a:p>
              <a:pPr algn="ctr"/>
              <a:r>
                <a:rPr lang="fr-FR" sz="2400" b="1" dirty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Bulletins de 1</a:t>
              </a:r>
              <a:r>
                <a:rPr lang="fr-FR" sz="2400" b="1" baseline="30000" dirty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ère</a:t>
              </a:r>
              <a:r>
                <a:rPr lang="fr-FR" sz="2400" b="1" dirty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 et terminale</a:t>
              </a:r>
            </a:p>
            <a:p>
              <a:pPr algn="ctr"/>
              <a:r>
                <a:rPr lang="fr-FR" sz="2800" b="1" dirty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« PARCOURSUP »</a:t>
              </a:r>
            </a:p>
          </p:txBody>
        </p:sp>
      </p:grpSp>
      <p:pic>
        <p:nvPicPr>
          <p:cNvPr id="44" name="Image 4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6319" y="165338"/>
            <a:ext cx="1000513" cy="560449"/>
          </a:xfrm>
          <a:prstGeom prst="rect">
            <a:avLst/>
          </a:prstGeom>
        </p:spPr>
      </p:pic>
      <p:pic>
        <p:nvPicPr>
          <p:cNvPr id="36" name="Image 3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619" y="147825"/>
            <a:ext cx="514194" cy="28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455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3674839"/>
          </a:xfrm>
          <a:solidFill>
            <a:srgbClr val="92D050"/>
          </a:solidFill>
        </p:spPr>
        <p:txBody>
          <a:bodyPr/>
          <a:lstStyle/>
          <a:p>
            <a:r>
              <a:rPr lang="fr-FR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Au lycée professionnel</a:t>
            </a:r>
            <a:br>
              <a:rPr lang="fr-FR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br>
              <a:rPr lang="fr-FR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fr-FR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</a:t>
            </a:r>
            <a:r>
              <a:rPr lang="fr-FR" b="1" baseline="300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nde</a:t>
            </a:r>
            <a:r>
              <a:rPr lang="fr-FR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Professionnelle (BAC PRO)</a:t>
            </a:r>
            <a:br>
              <a:rPr lang="fr-FR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fr-FR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</a:t>
            </a:r>
            <a:r>
              <a:rPr lang="fr-FR" b="1" baseline="300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ère</a:t>
            </a:r>
            <a:r>
              <a:rPr lang="fr-FR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Année de CAP (CAP)</a:t>
            </a:r>
            <a:br>
              <a:rPr lang="fr-FR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fr-FR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CIO de Carcassonne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48680"/>
            <a:ext cx="1000513" cy="560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1033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AutoShape 9"/>
          <p:cNvSpPr>
            <a:spLocks noChangeArrowheads="1"/>
          </p:cNvSpPr>
          <p:nvPr/>
        </p:nvSpPr>
        <p:spPr bwMode="auto">
          <a:xfrm>
            <a:off x="755576" y="4643835"/>
            <a:ext cx="3744192" cy="936000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76200">
            <a:solidFill>
              <a:srgbClr val="33CC33"/>
            </a:solidFill>
            <a:round/>
            <a:headEnd/>
            <a:tailEnd/>
          </a:ln>
          <a:effectLst/>
        </p:spPr>
        <p:txBody>
          <a:bodyPr wrap="none" lIns="105869" tIns="52935" rIns="105869" bIns="52935" anchor="ctr"/>
          <a:lstStyle/>
          <a:p>
            <a:pPr algn="ctr" defTabSz="1058863" eaLnBrk="0" hangingPunct="0">
              <a:lnSpc>
                <a:spcPct val="90000"/>
              </a:lnSpc>
            </a:pPr>
            <a:r>
              <a:rPr lang="fr-FR" sz="2000" dirty="0">
                <a:solidFill>
                  <a:schemeClr val="bg1"/>
                </a:solidFill>
                <a:latin typeface="Impact" pitchFamily="34" charset="0"/>
              </a:rPr>
              <a:t>SECONDE PRO</a:t>
            </a:r>
          </a:p>
          <a:p>
            <a:pPr algn="ctr" defTabSz="1058863" eaLnBrk="0" hangingPunct="0">
              <a:lnSpc>
                <a:spcPct val="80000"/>
              </a:lnSpc>
            </a:pPr>
            <a:r>
              <a:rPr lang="fr-FR" sz="2800" b="1" dirty="0">
                <a:solidFill>
                  <a:schemeClr val="bg1"/>
                </a:solidFill>
                <a:latin typeface="Arial Narrow" pitchFamily="34" charset="0"/>
              </a:rPr>
              <a:t>« Famille de métiers »</a:t>
            </a:r>
          </a:p>
        </p:txBody>
      </p:sp>
      <p:sp>
        <p:nvSpPr>
          <p:cNvPr id="4106" name="AutoShape 10"/>
          <p:cNvSpPr>
            <a:spLocks noChangeArrowheads="1"/>
          </p:cNvSpPr>
          <p:nvPr/>
        </p:nvSpPr>
        <p:spPr bwMode="auto">
          <a:xfrm>
            <a:off x="252045" y="6326188"/>
            <a:ext cx="8714643" cy="461962"/>
          </a:xfrm>
          <a:prstGeom prst="roundRect">
            <a:avLst>
              <a:gd name="adj" fmla="val 16667"/>
            </a:avLst>
          </a:prstGeom>
          <a:solidFill>
            <a:srgbClr val="808080"/>
          </a:solidFill>
          <a:ln w="57150">
            <a:solidFill>
              <a:srgbClr val="4D4D4D"/>
            </a:solidFill>
            <a:round/>
            <a:headEnd/>
            <a:tailEnd/>
          </a:ln>
          <a:effectLst/>
        </p:spPr>
        <p:txBody>
          <a:bodyPr wrap="none" lIns="105869" tIns="52935" rIns="105869" bIns="52935" anchor="ctr"/>
          <a:lstStyle/>
          <a:p>
            <a:pPr algn="ctr" defTabSz="1058863" eaLnBrk="0" hangingPunct="0">
              <a:lnSpc>
                <a:spcPct val="110000"/>
              </a:lnSpc>
            </a:pPr>
            <a:r>
              <a:rPr lang="fr-FR" sz="2600" dirty="0">
                <a:solidFill>
                  <a:schemeClr val="bg1"/>
                </a:solidFill>
                <a:latin typeface="Arial Black" pitchFamily="34" charset="0"/>
              </a:rPr>
              <a:t>T R O I S I E M E</a:t>
            </a:r>
          </a:p>
        </p:txBody>
      </p:sp>
      <p:pic>
        <p:nvPicPr>
          <p:cNvPr id="4112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5400000">
            <a:off x="2421114" y="5152854"/>
            <a:ext cx="536575" cy="1687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18" name="AutoShape 22"/>
          <p:cNvSpPr>
            <a:spLocks noChangeArrowheads="1"/>
          </p:cNvSpPr>
          <p:nvPr/>
        </p:nvSpPr>
        <p:spPr bwMode="auto">
          <a:xfrm>
            <a:off x="755576" y="3458020"/>
            <a:ext cx="3672201" cy="936000"/>
          </a:xfrm>
          <a:prstGeom prst="roundRect">
            <a:avLst>
              <a:gd name="adj" fmla="val 16667"/>
            </a:avLst>
          </a:prstGeom>
          <a:solidFill>
            <a:srgbClr val="008000"/>
          </a:solidFill>
          <a:ln w="76200">
            <a:solidFill>
              <a:srgbClr val="33CC33"/>
            </a:solidFill>
            <a:round/>
            <a:headEnd/>
            <a:tailEnd/>
          </a:ln>
          <a:effectLst/>
        </p:spPr>
        <p:txBody>
          <a:bodyPr wrap="none" lIns="105869" tIns="52935" rIns="105869" bIns="52935" anchor="ctr"/>
          <a:lstStyle/>
          <a:p>
            <a:pPr algn="ctr" defTabSz="1058863" eaLnBrk="0" hangingPunct="0"/>
            <a:r>
              <a:rPr lang="fr-FR" sz="2000" dirty="0">
                <a:solidFill>
                  <a:schemeClr val="bg1"/>
                </a:solidFill>
                <a:latin typeface="Impact" pitchFamily="34" charset="0"/>
              </a:rPr>
              <a:t>1</a:t>
            </a:r>
            <a:r>
              <a:rPr lang="fr-FR" sz="2000" baseline="30000" dirty="0">
                <a:solidFill>
                  <a:schemeClr val="bg1"/>
                </a:solidFill>
                <a:latin typeface="Impact" pitchFamily="34" charset="0"/>
              </a:rPr>
              <a:t>e</a:t>
            </a:r>
            <a:r>
              <a:rPr lang="fr-FR" sz="2000" dirty="0">
                <a:solidFill>
                  <a:schemeClr val="bg1"/>
                </a:solidFill>
                <a:latin typeface="Impact" pitchFamily="34" charset="0"/>
              </a:rPr>
              <a:t> PRO</a:t>
            </a:r>
          </a:p>
        </p:txBody>
      </p:sp>
      <p:sp>
        <p:nvSpPr>
          <p:cNvPr id="4119" name="AutoShape 23"/>
          <p:cNvSpPr>
            <a:spLocks noChangeArrowheads="1"/>
          </p:cNvSpPr>
          <p:nvPr/>
        </p:nvSpPr>
        <p:spPr bwMode="auto">
          <a:xfrm>
            <a:off x="755576" y="2276872"/>
            <a:ext cx="3672201" cy="936000"/>
          </a:xfrm>
          <a:prstGeom prst="roundRect">
            <a:avLst>
              <a:gd name="adj" fmla="val 16667"/>
            </a:avLst>
          </a:prstGeom>
          <a:solidFill>
            <a:srgbClr val="008000"/>
          </a:solidFill>
          <a:ln w="76200">
            <a:solidFill>
              <a:srgbClr val="33CC33"/>
            </a:solidFill>
            <a:round/>
            <a:headEnd/>
            <a:tailEnd/>
          </a:ln>
          <a:effectLst/>
        </p:spPr>
        <p:txBody>
          <a:bodyPr wrap="none" lIns="105869" tIns="52935" rIns="105869" bIns="52935" anchor="ctr"/>
          <a:lstStyle/>
          <a:p>
            <a:pPr algn="ctr" defTabSz="1058863" eaLnBrk="0" hangingPunct="0"/>
            <a:r>
              <a:rPr lang="fr-FR" sz="2000" dirty="0">
                <a:solidFill>
                  <a:schemeClr val="bg1"/>
                </a:solidFill>
                <a:latin typeface="Impact" pitchFamily="34" charset="0"/>
              </a:rPr>
              <a:t>TERMINALE</a:t>
            </a:r>
          </a:p>
          <a:p>
            <a:pPr algn="ctr" defTabSz="1058863" eaLnBrk="0" hangingPunct="0"/>
            <a:r>
              <a:rPr lang="fr-FR" sz="2000" dirty="0">
                <a:solidFill>
                  <a:schemeClr val="bg1"/>
                </a:solidFill>
                <a:latin typeface="Impact" pitchFamily="34" charset="0"/>
              </a:rPr>
              <a:t>PRO</a:t>
            </a:r>
          </a:p>
        </p:txBody>
      </p:sp>
      <p:pic>
        <p:nvPicPr>
          <p:cNvPr id="4123" name="Picture 2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5400000">
            <a:off x="7035200" y="5095433"/>
            <a:ext cx="536575" cy="1687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24" name="AutoShape 28"/>
          <p:cNvSpPr>
            <a:spLocks noChangeArrowheads="1"/>
          </p:cNvSpPr>
          <p:nvPr/>
        </p:nvSpPr>
        <p:spPr bwMode="auto">
          <a:xfrm>
            <a:off x="5415522" y="4643836"/>
            <a:ext cx="3476750" cy="936000"/>
          </a:xfrm>
          <a:prstGeom prst="roundRect">
            <a:avLst>
              <a:gd name="adj" fmla="val 16667"/>
            </a:avLst>
          </a:prstGeom>
          <a:solidFill>
            <a:srgbClr val="66FF66"/>
          </a:solidFill>
          <a:ln w="7620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lIns="105869" tIns="52935" rIns="105869" bIns="52935" anchor="ctr"/>
          <a:lstStyle/>
          <a:p>
            <a:pPr algn="ctr" defTabSz="1058863" eaLnBrk="0" hangingPunct="0"/>
            <a:r>
              <a:rPr lang="fr-FR" sz="2800" dirty="0">
                <a:solidFill>
                  <a:srgbClr val="003300"/>
                </a:solidFill>
                <a:latin typeface="Impact" pitchFamily="34" charset="0"/>
              </a:rPr>
              <a:t>CAP 1</a:t>
            </a:r>
          </a:p>
        </p:txBody>
      </p:sp>
      <p:sp>
        <p:nvSpPr>
          <p:cNvPr id="4125" name="AutoShape 29"/>
          <p:cNvSpPr>
            <a:spLocks noChangeArrowheads="1"/>
          </p:cNvSpPr>
          <p:nvPr/>
        </p:nvSpPr>
        <p:spPr bwMode="auto">
          <a:xfrm>
            <a:off x="5384662" y="3458096"/>
            <a:ext cx="3543610" cy="936000"/>
          </a:xfrm>
          <a:prstGeom prst="roundRect">
            <a:avLst>
              <a:gd name="adj" fmla="val 16667"/>
            </a:avLst>
          </a:prstGeom>
          <a:solidFill>
            <a:srgbClr val="66FF66"/>
          </a:solidFill>
          <a:ln w="7620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lIns="105869" tIns="52935" rIns="105869" bIns="52935" anchor="ctr"/>
          <a:lstStyle/>
          <a:p>
            <a:pPr algn="ctr" defTabSz="1058863" eaLnBrk="0" hangingPunct="0"/>
            <a:r>
              <a:rPr lang="fr-FR" sz="2800" dirty="0">
                <a:solidFill>
                  <a:srgbClr val="003300"/>
                </a:solidFill>
                <a:latin typeface="Impact" pitchFamily="34" charset="0"/>
              </a:rPr>
              <a:t>CAP 2</a:t>
            </a:r>
          </a:p>
        </p:txBody>
      </p:sp>
      <p:sp>
        <p:nvSpPr>
          <p:cNvPr id="4162" name="Text Box 66"/>
          <p:cNvSpPr txBox="1">
            <a:spLocks noChangeArrowheads="1"/>
          </p:cNvSpPr>
          <p:nvPr/>
        </p:nvSpPr>
        <p:spPr bwMode="auto">
          <a:xfrm>
            <a:off x="6252956" y="869954"/>
            <a:ext cx="1840603" cy="582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726" tIns="41363" rIns="82726" bIns="41363">
            <a:spAutoFit/>
          </a:bodyPr>
          <a:lstStyle/>
          <a:p>
            <a:pPr algn="ctr" defTabSz="1058863" eaLnBrk="0" hangingPunct="0">
              <a:lnSpc>
                <a:spcPct val="90000"/>
              </a:lnSpc>
            </a:pPr>
            <a:r>
              <a:rPr lang="fr-FR" b="1" dirty="0">
                <a:solidFill>
                  <a:srgbClr val="0000CC"/>
                </a:solidFill>
                <a:latin typeface="Century Gothic" pitchFamily="34" charset="0"/>
              </a:rPr>
              <a:t>Insertion </a:t>
            </a:r>
          </a:p>
          <a:p>
            <a:pPr algn="ctr" defTabSz="1058863" eaLnBrk="0" hangingPunct="0">
              <a:lnSpc>
                <a:spcPct val="90000"/>
              </a:lnSpc>
            </a:pPr>
            <a:r>
              <a:rPr lang="fr-FR" b="1" dirty="0">
                <a:solidFill>
                  <a:srgbClr val="0000CC"/>
                </a:solidFill>
                <a:latin typeface="Century Gothic" pitchFamily="34" charset="0"/>
              </a:rPr>
              <a:t>professionnelle</a:t>
            </a:r>
          </a:p>
        </p:txBody>
      </p:sp>
      <p:sp>
        <p:nvSpPr>
          <p:cNvPr id="4164" name="Text Box 68"/>
          <p:cNvSpPr txBox="1">
            <a:spLocks noChangeArrowheads="1"/>
          </p:cNvSpPr>
          <p:nvPr/>
        </p:nvSpPr>
        <p:spPr bwMode="auto">
          <a:xfrm>
            <a:off x="263635" y="971837"/>
            <a:ext cx="6712927" cy="415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726" tIns="41363" rIns="82726" bIns="41363">
            <a:spAutoFit/>
          </a:bodyPr>
          <a:lstStyle/>
          <a:p>
            <a:pPr algn="ctr" defTabSz="1058863" eaLnBrk="0" hangingPunct="0">
              <a:lnSpc>
                <a:spcPct val="90000"/>
              </a:lnSpc>
            </a:pPr>
            <a:r>
              <a:rPr lang="fr-FR" sz="2400" b="1" dirty="0">
                <a:solidFill>
                  <a:srgbClr val="0000CC"/>
                </a:solidFill>
                <a:latin typeface="Century Gothic" pitchFamily="34" charset="0"/>
              </a:rPr>
              <a:t>Etudes supérieures</a:t>
            </a:r>
          </a:p>
        </p:txBody>
      </p:sp>
      <p:sp>
        <p:nvSpPr>
          <p:cNvPr id="4165" name="AutoShape 69"/>
          <p:cNvSpPr>
            <a:spLocks noChangeArrowheads="1"/>
          </p:cNvSpPr>
          <p:nvPr/>
        </p:nvSpPr>
        <p:spPr bwMode="auto">
          <a:xfrm>
            <a:off x="179513" y="764703"/>
            <a:ext cx="5544616" cy="792635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0000CC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4167" name="AutoShape 71"/>
          <p:cNvSpPr>
            <a:spLocks noChangeArrowheads="1"/>
          </p:cNvSpPr>
          <p:nvPr/>
        </p:nvSpPr>
        <p:spPr bwMode="auto">
          <a:xfrm>
            <a:off x="6084168" y="802832"/>
            <a:ext cx="2100413" cy="79216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0000CC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8" name="Flèche vers le haut 37"/>
          <p:cNvSpPr/>
          <p:nvPr/>
        </p:nvSpPr>
        <p:spPr>
          <a:xfrm>
            <a:off x="868117" y="1755375"/>
            <a:ext cx="360000" cy="360000"/>
          </a:xfrm>
          <a:prstGeom prst="upArrow">
            <a:avLst/>
          </a:prstGeom>
          <a:solidFill>
            <a:srgbClr val="009A4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3413475" y="5864785"/>
            <a:ext cx="2895600" cy="365125"/>
          </a:xfrm>
        </p:spPr>
        <p:txBody>
          <a:bodyPr/>
          <a:lstStyle/>
          <a:p>
            <a:r>
              <a:rPr lang="fr-BE" dirty="0"/>
              <a:t>CIO de Carcassonne</a:t>
            </a:r>
          </a:p>
        </p:txBody>
      </p:sp>
      <p:pic>
        <p:nvPicPr>
          <p:cNvPr id="45" name="Image 4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46" y="220265"/>
            <a:ext cx="586287" cy="328415"/>
          </a:xfrm>
          <a:prstGeom prst="rect">
            <a:avLst/>
          </a:prstGeom>
        </p:spPr>
      </p:pic>
      <p:sp>
        <p:nvSpPr>
          <p:cNvPr id="3" name="Flèche droite 2"/>
          <p:cNvSpPr/>
          <p:nvPr/>
        </p:nvSpPr>
        <p:spPr>
          <a:xfrm rot="19184205">
            <a:off x="4559094" y="4592902"/>
            <a:ext cx="900000" cy="258747"/>
          </a:xfrm>
          <a:prstGeom prst="right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Flèche droite 39"/>
          <p:cNvSpPr/>
          <p:nvPr/>
        </p:nvSpPr>
        <p:spPr>
          <a:xfrm rot="10800000">
            <a:off x="4547291" y="3796722"/>
            <a:ext cx="756000" cy="2587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Flèche vers le haut 45"/>
          <p:cNvSpPr/>
          <p:nvPr/>
        </p:nvSpPr>
        <p:spPr>
          <a:xfrm>
            <a:off x="6146298" y="2852872"/>
            <a:ext cx="360000" cy="360000"/>
          </a:xfrm>
          <a:prstGeom prst="upArrow">
            <a:avLst/>
          </a:prstGeom>
          <a:solidFill>
            <a:srgbClr val="009A4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397853" y="744482"/>
            <a:ext cx="1300528" cy="90886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chemeClr val="tx2">
                    <a:lumMod val="75000"/>
                  </a:schemeClr>
                </a:solidFill>
              </a:rPr>
              <a:t>BTS</a:t>
            </a:r>
          </a:p>
          <a:p>
            <a:pPr algn="ctr"/>
            <a:r>
              <a:rPr lang="fr-FR" b="1" dirty="0">
                <a:solidFill>
                  <a:schemeClr val="tx2">
                    <a:lumMod val="75000"/>
                  </a:schemeClr>
                </a:solidFill>
              </a:rPr>
              <a:t>BUT</a:t>
            </a:r>
          </a:p>
        </p:txBody>
      </p:sp>
      <p:sp>
        <p:nvSpPr>
          <p:cNvPr id="47" name="ZoneTexte 46"/>
          <p:cNvSpPr txBox="1"/>
          <p:nvPr/>
        </p:nvSpPr>
        <p:spPr>
          <a:xfrm>
            <a:off x="5671173" y="2206587"/>
            <a:ext cx="1300528" cy="51935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chemeClr val="tx2">
                    <a:lumMod val="75000"/>
                  </a:schemeClr>
                </a:solidFill>
              </a:rPr>
              <a:t>MC</a:t>
            </a:r>
          </a:p>
        </p:txBody>
      </p:sp>
      <p:sp>
        <p:nvSpPr>
          <p:cNvPr id="25" name="Flèche vers le haut 24"/>
          <p:cNvSpPr/>
          <p:nvPr/>
        </p:nvSpPr>
        <p:spPr>
          <a:xfrm>
            <a:off x="7535084" y="1755375"/>
            <a:ext cx="360000" cy="1429897"/>
          </a:xfrm>
          <a:prstGeom prst="upArrow">
            <a:avLst/>
          </a:prstGeom>
          <a:solidFill>
            <a:srgbClr val="009A4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Flèche droite 4"/>
          <p:cNvSpPr/>
          <p:nvPr/>
        </p:nvSpPr>
        <p:spPr>
          <a:xfrm rot="19973262">
            <a:off x="4586245" y="1844654"/>
            <a:ext cx="1519449" cy="271894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1647127-6EF4-4297-A7E6-D6CB298A03E8}"/>
              </a:ext>
            </a:extLst>
          </p:cNvPr>
          <p:cNvSpPr txBox="1"/>
          <p:nvPr/>
        </p:nvSpPr>
        <p:spPr>
          <a:xfrm>
            <a:off x="323353" y="2060454"/>
            <a:ext cx="8568835" cy="3785652"/>
          </a:xfrm>
          <a:prstGeom prst="rect">
            <a:avLst/>
          </a:prstGeom>
          <a:solidFill>
            <a:srgbClr val="91CF4D">
              <a:alpha val="56078"/>
            </a:srgbClr>
          </a:solidFill>
        </p:spPr>
        <p:txBody>
          <a:bodyPr wrap="square" rtlCol="0">
            <a:prstTxWarp prst="textCanDown">
              <a:avLst/>
            </a:prstTxWarp>
            <a:spAutoFit/>
          </a:bodyPr>
          <a:lstStyle/>
          <a:p>
            <a:endParaRPr lang="fr-FR" sz="40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  <a:p>
            <a:endParaRPr lang="fr-FR" sz="40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  <a:p>
            <a:r>
              <a:rPr lang="fr-FR" sz="4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Formations possibles par apprentissage</a:t>
            </a:r>
          </a:p>
          <a:p>
            <a:endParaRPr lang="fr-FR" sz="40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  <a:p>
            <a:endParaRPr lang="fr-FR" sz="40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  <a:p>
            <a:endParaRPr lang="fr-FR" sz="40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90248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Espace réservé du numéro de diapositive 2"/>
          <p:cNvSpPr>
            <a:spLocks noGrp="1"/>
          </p:cNvSpPr>
          <p:nvPr>
            <p:ph type="sldNum" sz="quarter" idx="12"/>
          </p:nvPr>
        </p:nvSpPr>
        <p:spPr bwMode="auto">
          <a:xfrm>
            <a:off x="6504784" y="5669559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B0E81F-BCF4-41CC-BEB0-077ADEB43F16}" type="slidenum">
              <a:rPr kumimoji="0" lang="fr-FR" alt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fr-FR" altLang="fr-FR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2228268" y="358915"/>
            <a:ext cx="422582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FAMILLES DE MÉTIERS  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6128187" y="116632"/>
            <a:ext cx="2332246" cy="307777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Voie professionnelle</a:t>
            </a:r>
          </a:p>
        </p:txBody>
      </p:sp>
      <p:sp>
        <p:nvSpPr>
          <p:cNvPr id="6" name="Rectangle 5"/>
          <p:cNvSpPr/>
          <p:nvPr/>
        </p:nvSpPr>
        <p:spPr>
          <a:xfrm>
            <a:off x="251520" y="1340768"/>
            <a:ext cx="3954110" cy="113877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Métiers de la gestion administrative</a:t>
            </a:r>
            <a:r>
              <a:rPr kumimoji="0" lang="fr-FR" sz="9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,</a:t>
            </a:r>
            <a:r>
              <a:rPr kumimoji="0" lang="fr-FR" sz="14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du transport et de la logistique</a:t>
            </a:r>
            <a:endParaRPr kumimoji="0" lang="fr-FR" sz="1000" b="0" i="0" u="none" strike="noStrike" kern="1200" cap="none" spc="0" normalizeH="0" baseline="0" noProof="0" dirty="0">
              <a:ln w="0"/>
              <a:solidFill>
                <a:srgbClr val="A5002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alibri"/>
              <a:ea typeface="+mn-ea"/>
              <a:cs typeface="Calibri" panose="020F0502020204030204" pitchFamily="34" charset="0"/>
            </a:endParaRPr>
          </a:p>
          <a:p>
            <a:pPr marL="214313" marR="0" lvl="0" indent="-2143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ASSISTANCE  A LA GESTION DES ORGANISATIONS ET LEURS ACTIVITES</a:t>
            </a:r>
          </a:p>
          <a:p>
            <a:pPr marL="214313" marR="0" lvl="0" indent="-2143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LOGISTIQUE </a:t>
            </a:r>
          </a:p>
          <a:p>
            <a:pPr marL="214313" marR="0" lvl="0" indent="-2143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ORGANISATION DU TRANSPORT DE MARCHANDISES</a:t>
            </a:r>
          </a:p>
        </p:txBody>
      </p:sp>
      <p:sp>
        <p:nvSpPr>
          <p:cNvPr id="9" name="Rectangle 8"/>
          <p:cNvSpPr/>
          <p:nvPr/>
        </p:nvSpPr>
        <p:spPr>
          <a:xfrm>
            <a:off x="4348868" y="2325653"/>
            <a:ext cx="4289516" cy="76944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Métiers de la relation client</a:t>
            </a:r>
            <a:endParaRPr kumimoji="0" lang="fr-FR" sz="1000" b="0" i="0" u="none" strike="noStrike" kern="1200" cap="none" spc="0" normalizeH="0" baseline="0" noProof="0" dirty="0">
              <a:ln w="0"/>
              <a:solidFill>
                <a:srgbClr val="A5002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alibri"/>
              <a:ea typeface="+mn-ea"/>
              <a:cs typeface="Calibri" panose="020F0502020204030204" pitchFamily="34" charset="0"/>
            </a:endParaRPr>
          </a:p>
          <a:p>
            <a:pPr marL="176213" marR="0" lvl="0" indent="-1762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M</a:t>
            </a:r>
            <a:r>
              <a:rPr kumimoji="0" lang="fr-FR" sz="1000" b="0" i="0" u="none" strike="noStrike" kern="1200" cap="all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é</a:t>
            </a:r>
            <a:r>
              <a:rPr kumimoji="0" lang="fr-FR" sz="10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TIERS DU COMMERCE ET DE LA VENTE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 (OPTION A : Animation – OPTION B : Prospection)</a:t>
            </a:r>
          </a:p>
          <a:p>
            <a:pPr marL="176213" marR="0" lvl="0" indent="-1762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M</a:t>
            </a:r>
            <a:r>
              <a:rPr kumimoji="0" lang="fr-FR" sz="1000" b="0" i="0" u="none" strike="noStrike" kern="1200" cap="all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é</a:t>
            </a:r>
            <a:r>
              <a:rPr kumimoji="0" lang="fr-FR" sz="10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TIERS DE L’ACCUEIL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348868" y="1340768"/>
            <a:ext cx="4289516" cy="76993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Métiers de l’alimentation</a:t>
            </a:r>
            <a:endParaRPr kumimoji="0" lang="fr-FR" sz="1000" b="0" i="0" u="none" strike="noStrike" kern="1200" cap="none" spc="0" normalizeH="0" baseline="0" noProof="0" dirty="0">
              <a:ln w="0"/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Calibri" panose="020F05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Boucher-charcutier-traiteur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Boulanger-pâtissier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Poissonnier-écailler-traiteur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63638" y="2515476"/>
            <a:ext cx="3941992" cy="6159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Métiers de la beauté et du bien-être</a:t>
            </a:r>
            <a:endParaRPr kumimoji="0" lang="fr-FR" sz="1000" b="0" i="0" u="none" strike="noStrike" kern="1200" cap="none" spc="0" normalizeH="0" baseline="0" noProof="0" dirty="0">
              <a:ln w="0"/>
              <a:solidFill>
                <a:srgbClr val="A5002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alibri"/>
              <a:ea typeface="+mn-ea"/>
              <a:cs typeface="Calibri" panose="020F0502020204030204" pitchFamily="34" charset="0"/>
            </a:endParaRPr>
          </a:p>
          <a:p>
            <a:pPr marL="214313" marR="0" lvl="0" indent="-2143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Esthétique cosmétique parfumerie</a:t>
            </a:r>
          </a:p>
          <a:p>
            <a:pPr marL="214313" marR="0" lvl="0" indent="-2143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Coiffure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250908" y="3189011"/>
            <a:ext cx="3954721" cy="61555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Métiers de l’hôtellerie-restauration</a:t>
            </a:r>
            <a:endParaRPr kumimoji="0" lang="fr-FR" sz="1000" b="0" i="0" u="none" strike="noStrike" kern="1200" cap="none" spc="0" normalizeH="0" baseline="0" noProof="0" dirty="0">
              <a:ln w="0"/>
              <a:solidFill>
                <a:srgbClr val="A5002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alibri"/>
              <a:ea typeface="+mn-ea"/>
              <a:cs typeface="Calibri" panose="020F0502020204030204" pitchFamily="34" charset="0"/>
            </a:endParaRPr>
          </a:p>
          <a:p>
            <a:pPr marL="214313" marR="0" lvl="0" indent="-2143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Cuisine</a:t>
            </a:r>
          </a:p>
          <a:p>
            <a:pPr marL="214313" marR="0" lvl="0" indent="-2143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Commercialisation et services en restauration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251520" y="904616"/>
            <a:ext cx="1440000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3600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Services</a:t>
            </a: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75112" y="4341255"/>
            <a:ext cx="3930518" cy="76944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Métiers Nature Jardin Paysage Forêt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4BACC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AMENAGEMENT PAYSAGERS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FORET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GESTION DES MILIEUX NATURELS DE LA FAUNE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275358" y="3909207"/>
            <a:ext cx="1370668" cy="3385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Agricole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275112" y="5226181"/>
            <a:ext cx="3930518" cy="83099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Métiers de l’alimentation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Bio industrie de laboratoire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4BACC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Bio-industrie de transformation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LABORATOIRE CONTRÔLE-QUALITE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348868" y="4369289"/>
            <a:ext cx="4569814" cy="4616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Métiers Conseil - Vente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4BACC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Technicien conseil vente en animalerie/ alimentation / jardinerie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351479" y="4957309"/>
            <a:ext cx="4567203" cy="10772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Métiers Productions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4BACC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AGROEQUIPEMENT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CONDUITE ET GESTION DE L’ENTREPRISE AGRICOLE / HIPPIQUE / VITIVINICOLE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CONDUITE ET GESTION D’une ENTREPRISE du secteur canin et </a:t>
            </a:r>
            <a:r>
              <a:rPr kumimoji="0" lang="fr-FR" sz="1000" b="0" i="0" u="none" strike="noStrike" kern="1200" cap="all" spc="0" normalizeH="0" baseline="0" noProof="0" dirty="0" err="1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felin</a:t>
            </a:r>
            <a:endParaRPr kumimoji="0" lang="fr-FR" sz="1000" b="0" i="0" u="none" strike="noStrike" kern="1200" cap="all" spc="0" normalizeH="0" baseline="0" noProof="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Conduite de productions horticoles </a:t>
            </a:r>
            <a:r>
              <a:rPr kumimoji="0" lang="fr-FR" sz="800" b="0" i="0" u="none" strike="noStrike" kern="1200" cap="all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arbres, arbustes, fruits , fleurs, </a:t>
            </a:r>
            <a:r>
              <a:rPr kumimoji="0" lang="fr-FR" sz="800" b="0" i="0" u="none" strike="noStrike" kern="1200" cap="all" spc="0" normalizeH="0" baseline="0" noProof="0" dirty="0" err="1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legumes</a:t>
            </a:r>
            <a:endParaRPr kumimoji="0" lang="fr-FR" sz="800" b="0" i="0" u="none" strike="noStrike" kern="1200" cap="all" spc="0" normalizeH="0" baseline="0" noProof="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PRODUCTIONS AQUACOLES</a:t>
            </a:r>
            <a:endParaRPr kumimoji="0" lang="fr-FR" sz="800" b="0" i="0" u="none" strike="noStrike" kern="1200" cap="all" spc="0" normalizeH="0" baseline="0" noProof="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86145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2321773" y="195417"/>
            <a:ext cx="422582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FAMILLES DE MÉTIERS  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6128187" y="116632"/>
            <a:ext cx="2332246" cy="307777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Voie professionnelle</a:t>
            </a:r>
          </a:p>
        </p:txBody>
      </p:sp>
      <p:sp>
        <p:nvSpPr>
          <p:cNvPr id="22" name="Espace réservé du numéro de diapositive 2"/>
          <p:cNvSpPr>
            <a:spLocks noGrp="1"/>
          </p:cNvSpPr>
          <p:nvPr>
            <p:ph type="sldNum" sz="quarter" idx="12"/>
          </p:nvPr>
        </p:nvSpPr>
        <p:spPr bwMode="auto">
          <a:xfrm>
            <a:off x="6562353" y="6055692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9EC323-9B77-40B1-9D57-B7BA99E62336}" type="slidenum">
              <a:rPr kumimoji="0" lang="fr-FR" alt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fr-FR" altLang="fr-FR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04688" y="971633"/>
            <a:ext cx="4124304" cy="153888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Métiers des transitions numérique et énergétique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METIERS DU FROID ET DES ENERGIES RENOUVELABLES (MFER)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Installateur en chauffage, climatisation et énergies renouvelables (ICCER)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MAINTENANCE ET EFFICACITE ENERGETIQUE (MEE)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Métiers de l’électricité et de ses environnements connectés (MELEC)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Systèmes numériques (options A : sureté - B : Audiovisuels – C : Réseaux informatiques)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04688" y="2615816"/>
            <a:ext cx="4124305" cy="14465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Métiers de la réalisation d’ensembles</a:t>
            </a:r>
            <a:br>
              <a:rPr kumimoji="0" lang="fr-FR" sz="14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</a:br>
            <a:r>
              <a:rPr kumimoji="0" lang="fr-FR" sz="14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 mécaniques et industriels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4BACC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Fonderie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TRAITEMENT DES MATERIAUX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Microtechniques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Technicien EN REALISATION DE PRODUITS MECANIQUES (2 options)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TECHNICIEN MODELEUR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Technicien en chaudronnerie industrielle</a:t>
            </a:r>
          </a:p>
        </p:txBody>
      </p:sp>
      <p:sp>
        <p:nvSpPr>
          <p:cNvPr id="25" name="Rectangle 24"/>
          <p:cNvSpPr/>
          <p:nvPr/>
        </p:nvSpPr>
        <p:spPr>
          <a:xfrm>
            <a:off x="4715154" y="978374"/>
            <a:ext cx="4231336" cy="10772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Métiers de la maintenance </a:t>
            </a:r>
            <a:br>
              <a:rPr kumimoji="0" lang="fr-FR" sz="14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</a:br>
            <a:r>
              <a:rPr kumimoji="0" lang="fr-FR" sz="14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des matériels et des véhicules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Maintenance des véhicules </a:t>
            </a:r>
            <a:r>
              <a:rPr kumimoji="0" lang="fr-FR" sz="8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(options A : Voitures particulières,</a:t>
            </a:r>
          </a:p>
          <a:p>
            <a:pPr marL="0" marR="0" lvl="0" indent="2698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B  : Véhicules de transport routiers et C : motocycles)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Maintenance des matériels (</a:t>
            </a:r>
            <a:r>
              <a:rPr kumimoji="0" lang="fr-FR" sz="8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options A : matériels agricoles, </a:t>
            </a:r>
            <a:br>
              <a:rPr kumimoji="0" lang="fr-FR" sz="8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fr-FR" sz="8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B :  matériels de construction et manutention C espaces verts) </a:t>
            </a:r>
            <a:endParaRPr kumimoji="0" lang="fr-FR" sz="1000" b="0" i="0" u="none" strike="noStrike" kern="1200" cap="all" spc="0" normalizeH="0" baseline="0" noProof="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715154" y="2176518"/>
            <a:ext cx="4209346" cy="9233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Métiers du pilotage d’installations automatisées</a:t>
            </a:r>
            <a:endParaRPr kumimoji="0" lang="fr-FR" sz="1000" b="1" i="0" u="none" strike="noStrike" kern="1200" cap="none" spc="0" normalizeH="0" baseline="0" noProof="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"/>
              <a:ea typeface="+mn-ea"/>
              <a:cs typeface="Calibri" panose="020F050202020403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Pilote de ligne de production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Procédés de la chimie, de l’eau et des papiers- Cartons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Technicien de scierie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Maintenance des systèmes de production connectés</a:t>
            </a:r>
          </a:p>
        </p:txBody>
      </p:sp>
      <p:sp>
        <p:nvSpPr>
          <p:cNvPr id="27" name="Rectangle 26"/>
          <p:cNvSpPr/>
          <p:nvPr/>
        </p:nvSpPr>
        <p:spPr>
          <a:xfrm>
            <a:off x="4737144" y="3232420"/>
            <a:ext cx="4209346" cy="98488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Métiers de l’agencement, de la menuiserie</a:t>
            </a:r>
            <a:br>
              <a:rPr kumimoji="0" lang="fr-FR" sz="14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</a:br>
            <a:r>
              <a:rPr kumimoji="0" lang="fr-FR" sz="14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 et de l’ameublement</a:t>
            </a:r>
            <a:endParaRPr kumimoji="0" lang="fr-FR" sz="1000" b="1" i="0" u="none" strike="noStrike" kern="1200" cap="none" spc="0" normalizeH="0" baseline="0" noProof="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"/>
              <a:ea typeface="+mn-ea"/>
              <a:cs typeface="Calibri" panose="020F050202020403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Technicien menuisier agenceur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TECHNICIEN DE FABRICATION BOIS ET MATERIAUX associes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ETUDE ET REALISATION D’AGENCEMENT</a:t>
            </a:r>
          </a:p>
        </p:txBody>
      </p:sp>
      <p:sp>
        <p:nvSpPr>
          <p:cNvPr id="28" name="Rectangle 27"/>
          <p:cNvSpPr/>
          <p:nvPr/>
        </p:nvSpPr>
        <p:spPr>
          <a:xfrm>
            <a:off x="404687" y="4167666"/>
            <a:ext cx="4124305" cy="160043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Métiers de la </a:t>
            </a:r>
            <a:r>
              <a:rPr kumimoji="0" lang="fr-FR" sz="14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construction</a:t>
            </a:r>
            <a:r>
              <a:rPr kumimoji="0" lang="fr-FR" sz="14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durable </a:t>
            </a:r>
            <a:br>
              <a:rPr kumimoji="0" lang="fr-FR" sz="14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fr-FR" sz="14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du bâtiment et des travaux publics</a:t>
            </a:r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214313" marR="0" lvl="0" indent="-2143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none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TRAVAUX PUBLICS </a:t>
            </a:r>
          </a:p>
          <a:p>
            <a:pPr marL="214313" marR="0" lvl="0" indent="-2143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none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TECHNICIEN DU BÂTIMENT : ORGANISATION ET RÉALISATION  DU GROS ŒUVRE </a:t>
            </a:r>
          </a:p>
          <a:p>
            <a:pPr marL="214313" marR="0" lvl="0" indent="-2143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none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INTERVENTIONS SUR LE PATRIMOINE BÂTI</a:t>
            </a:r>
            <a:r>
              <a:rPr kumimoji="0" lang="fr-FR" sz="1000" b="1" i="0" u="none" strike="noStrike" kern="1200" cap="none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,</a:t>
            </a: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(3 OPTIONS)</a:t>
            </a:r>
          </a:p>
          <a:p>
            <a:pPr marL="214313" marR="0" lvl="0" indent="-2143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none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MENUISERIE ALUMINIUM-VERRE </a:t>
            </a:r>
          </a:p>
          <a:p>
            <a:pPr marL="214313" marR="0" lvl="0" indent="-2143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none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AMÉNAGEMENT ET FINITIONS DU BÂTIMENT </a:t>
            </a:r>
          </a:p>
          <a:p>
            <a:pPr marL="214313" marR="0" lvl="0" indent="-2143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none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OUVRAGES DU BÂTIMENT : MÉTALLERIE </a:t>
            </a:r>
          </a:p>
        </p:txBody>
      </p:sp>
      <p:sp>
        <p:nvSpPr>
          <p:cNvPr id="29" name="Rectangle 28"/>
          <p:cNvSpPr/>
          <p:nvPr/>
        </p:nvSpPr>
        <p:spPr>
          <a:xfrm>
            <a:off x="4726149" y="4349825"/>
            <a:ext cx="4209346" cy="83099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Métiers des études et de la modélisation</a:t>
            </a:r>
            <a:b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numérique du bâtiment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Technicien d’études du bâtiment (option A  et OPTION B)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Technicien géomètre-topograp</a:t>
            </a:r>
            <a:r>
              <a:rPr kumimoji="0" lang="fr-FR" sz="1000" b="0" i="0" u="none" strike="noStrike" kern="1200" cap="all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</a:t>
            </a:r>
          </a:p>
        </p:txBody>
      </p:sp>
      <p:sp>
        <p:nvSpPr>
          <p:cNvPr id="30" name="Rectangle 29"/>
          <p:cNvSpPr/>
          <p:nvPr/>
        </p:nvSpPr>
        <p:spPr>
          <a:xfrm>
            <a:off x="404687" y="5805264"/>
            <a:ext cx="4124305" cy="61555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Métiers de l’aéronautique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AERONAUTIQUE (option Avionique, système ou structure)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AVIATION GENERALE</a:t>
            </a:r>
            <a:endParaRPr kumimoji="0" lang="fr-FR" sz="1000" b="0" i="0" u="none" strike="noStrike" kern="1200" cap="all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4737144" y="5303800"/>
            <a:ext cx="4209346" cy="113877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Métiers des industries graphiques et de la communication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Réalisation de produits imprimes et </a:t>
            </a:r>
            <a:r>
              <a:rPr kumimoji="0" lang="fr-FR" sz="1000" b="0" i="0" u="none" strike="noStrike" kern="1200" cap="all" spc="0" normalizeH="0" baseline="0" noProof="0" dirty="0" err="1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plurimedia</a:t>
            </a:r>
            <a:r>
              <a:rPr kumimoji="0" lang="fr-FR" sz="10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(option A  et OPTION B)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Façonnage de produits imprimés, ROUTAGE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000" b="0" i="0" u="none" strike="noStrike" kern="1200" cap="all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404687" y="461491"/>
            <a:ext cx="1917086" cy="3385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Production</a:t>
            </a:r>
          </a:p>
        </p:txBody>
      </p:sp>
    </p:spTree>
    <p:extLst>
      <p:ext uri="{BB962C8B-B14F-4D97-AF65-F5344CB8AC3E}">
        <p14:creationId xmlns:p14="http://schemas.microsoft.com/office/powerpoint/2010/main" val="318683245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2327374" y="620751"/>
            <a:ext cx="422582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HORS FAMILLES DE MÉTIERS  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6553200" y="247498"/>
            <a:ext cx="2332246" cy="307777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Voie professionnelle</a:t>
            </a:r>
          </a:p>
        </p:txBody>
      </p:sp>
      <p:sp>
        <p:nvSpPr>
          <p:cNvPr id="22" name="Espace réservé du numéro de diapositive 2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5850431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9EC323-9B77-40B1-9D57-B7BA99E62336}" type="slidenum">
              <a:rPr kumimoji="0" lang="fr-FR" alt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fr-FR" altLang="fr-FR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63386" y="2791127"/>
            <a:ext cx="8141676" cy="83099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6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SERVIVES AUX PERSONNES ET AUX TERRITOIRES (SAPAT)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6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Accompagnement, SOINS ET SERVICES A LA PERSONNE (ASSP)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6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ANIMATION, ENFANCE et PERSONNES AGEES</a:t>
            </a:r>
          </a:p>
        </p:txBody>
      </p:sp>
      <p:sp>
        <p:nvSpPr>
          <p:cNvPr id="28" name="Rectangle 27"/>
          <p:cNvSpPr/>
          <p:nvPr/>
        </p:nvSpPr>
        <p:spPr>
          <a:xfrm>
            <a:off x="363386" y="1716099"/>
            <a:ext cx="8141676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pPr marL="214313" marR="0" lvl="0" indent="-2143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CONDUCTEUR TRANSPORT ROUTIER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63386" y="2254995"/>
            <a:ext cx="8141676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pPr marL="214313" marR="0" lvl="0" indent="-2143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REPARATION DES CARROSSERIES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87050" y="3738518"/>
            <a:ext cx="8141676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pPr marL="214313" marR="0" lvl="0" indent="-2143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METIERS DE LA SECURITE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90764" y="4176442"/>
            <a:ext cx="8141676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pPr marL="214313" marR="0" lvl="0" indent="-2143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COMMUNICATION VISUELLE PLURIMEDIA (CVPM)</a:t>
            </a:r>
          </a:p>
          <a:p>
            <a:pPr marL="214313" marR="0" lvl="0" indent="-2143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PHOTOGRAPHIE</a:t>
            </a:r>
          </a:p>
        </p:txBody>
      </p:sp>
    </p:spTree>
    <p:extLst>
      <p:ext uri="{BB962C8B-B14F-4D97-AF65-F5344CB8AC3E}">
        <p14:creationId xmlns:p14="http://schemas.microsoft.com/office/powerpoint/2010/main" val="13976992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43808" y="114018"/>
            <a:ext cx="3456384" cy="722694"/>
          </a:xfrm>
        </p:spPr>
        <p:txBody>
          <a:bodyPr>
            <a:noAutofit/>
          </a:bodyPr>
          <a:lstStyle/>
          <a:p>
            <a:pPr>
              <a:lnSpc>
                <a:spcPts val="2200"/>
              </a:lnSpc>
            </a:pPr>
            <a:r>
              <a:rPr lang="fr-FR" sz="2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Lycée Germaine Tillion</a:t>
            </a:r>
            <a:br>
              <a:rPr lang="fr-FR" sz="2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fr-FR" sz="2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CASTELNAUDARY</a:t>
            </a: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1265151"/>
              </p:ext>
            </p:extLst>
          </p:nvPr>
        </p:nvGraphicFramePr>
        <p:xfrm>
          <a:off x="214666" y="836712"/>
          <a:ext cx="8604448" cy="57497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322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3898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fr-FR" sz="1800" b="1" baseline="30000" dirty="0">
                          <a:solidFill>
                            <a:schemeClr val="tx1"/>
                          </a:solidFill>
                        </a:rPr>
                        <a:t>NDE</a:t>
                      </a:r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 GT</a:t>
                      </a: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</a:rPr>
                        <a:t>SECONDE GENERALE ET TECHNOLOGIQUE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5889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BAC GENERAL</a:t>
                      </a: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dirty="0"/>
                        <a:t>Voie générale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88446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BAC</a:t>
                      </a:r>
                      <a:r>
                        <a:rPr lang="fr-FR" sz="1800" b="1" baseline="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fr-FR" sz="1800" b="1" baseline="0" dirty="0">
                          <a:solidFill>
                            <a:schemeClr val="tx1"/>
                          </a:solidFill>
                        </a:rPr>
                        <a:t>TECHNOLOGIQUE</a:t>
                      </a:r>
                      <a:endParaRPr lang="fr-FR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fr-FR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STMG G</a:t>
                      </a:r>
                      <a:r>
                        <a:rPr kumimoji="0" lang="fr-FR" sz="14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estion et finances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fr-FR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STMG M</a:t>
                      </a:r>
                      <a:r>
                        <a:rPr kumimoji="0" lang="fr-FR" sz="14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ercatique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fr-FR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STMG</a:t>
                      </a:r>
                      <a:r>
                        <a:rPr kumimoji="0" lang="fr-FR" sz="14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R</a:t>
                      </a:r>
                      <a:r>
                        <a:rPr kumimoji="0" lang="fr-FR" sz="14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essources humaines et communication 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fr-FR" sz="800" b="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kumimoji="0" lang="fr-FR" sz="14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STI2D Architecture et construction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kumimoji="0" lang="fr-FR" sz="14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STI2D  Energie environnement 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4055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CAP</a:t>
                      </a: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fr-FR" sz="14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Peintre - Applicateur de revêtement</a:t>
                      </a:r>
                    </a:p>
                    <a:p>
                      <a:r>
                        <a:rPr kumimoji="0" lang="fr-FR" sz="14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Métallier</a:t>
                      </a:r>
                      <a:endParaRPr lang="fr-FR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43368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BAC </a:t>
                      </a:r>
                      <a:r>
                        <a:rPr lang="fr-FR" sz="1800" b="1" baseline="0" dirty="0">
                          <a:solidFill>
                            <a:schemeClr val="tx1"/>
                          </a:solidFill>
                        </a:rPr>
                        <a:t> PROFESSIONNEL</a:t>
                      </a:r>
                      <a:endParaRPr lang="fr-FR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1" u="sng" dirty="0">
                          <a:solidFill>
                            <a:schemeClr val="tx1"/>
                          </a:solidFill>
                        </a:rPr>
                        <a:t>Famille de métiers construction durable du bâtiment et travaux publics – 1</a:t>
                      </a:r>
                      <a:r>
                        <a:rPr lang="fr-FR" sz="1200" b="1" u="sng" baseline="30000" dirty="0">
                          <a:solidFill>
                            <a:schemeClr val="tx1"/>
                          </a:solidFill>
                        </a:rPr>
                        <a:t>ère</a:t>
                      </a:r>
                      <a:r>
                        <a:rPr lang="fr-FR" sz="1200" b="1" u="sng" dirty="0">
                          <a:solidFill>
                            <a:schemeClr val="tx1"/>
                          </a:solidFill>
                        </a:rPr>
                        <a:t> année commune</a:t>
                      </a:r>
                    </a:p>
                    <a:p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Interventions sur patrimoine bâti : option A Maçonnerie</a:t>
                      </a:r>
                    </a:p>
                    <a:p>
                      <a:pPr>
                        <a:defRPr/>
                      </a:pPr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Travaux publics</a:t>
                      </a:r>
                    </a:p>
                    <a:p>
                      <a:pPr>
                        <a:spcBef>
                          <a:spcPts val="600"/>
                        </a:spcBef>
                        <a:defRPr/>
                      </a:pPr>
                      <a:r>
                        <a:rPr lang="fr-FR" sz="1200" b="1" u="sng" dirty="0">
                          <a:solidFill>
                            <a:schemeClr val="tx1"/>
                          </a:solidFill>
                        </a:rPr>
                        <a:t>Famille de métiers des études et de la modélisation numérique du bâtiment – 1</a:t>
                      </a:r>
                      <a:r>
                        <a:rPr lang="fr-FR" sz="1200" b="1" u="sng" baseline="30000" dirty="0">
                          <a:solidFill>
                            <a:schemeClr val="tx1"/>
                          </a:solidFill>
                        </a:rPr>
                        <a:t>ère</a:t>
                      </a:r>
                      <a:r>
                        <a:rPr lang="fr-FR" sz="1200" b="1" u="sng" dirty="0">
                          <a:solidFill>
                            <a:schemeClr val="tx1"/>
                          </a:solidFill>
                        </a:rPr>
                        <a:t> année commune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defRPr/>
                      </a:pPr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Tech. d'études du bâtiment : assistant en architecture</a:t>
                      </a:r>
                    </a:p>
                    <a:p>
                      <a:pPr>
                        <a:defRPr/>
                      </a:pPr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Tech. d'études du bâtiment : étude et économie</a:t>
                      </a:r>
                    </a:p>
                    <a:p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Technicien géomètre-topographe</a:t>
                      </a:r>
                    </a:p>
                    <a:p>
                      <a:pPr>
                        <a:spcBef>
                          <a:spcPts val="600"/>
                        </a:spcBef>
                        <a:defRPr/>
                      </a:pPr>
                      <a:r>
                        <a:rPr lang="fr-FR" sz="1200" b="1" u="sng" dirty="0">
                          <a:solidFill>
                            <a:schemeClr val="tx1"/>
                          </a:solidFill>
                        </a:rPr>
                        <a:t>Famille de métiers des transitions numérique et énergétique – 1</a:t>
                      </a:r>
                      <a:r>
                        <a:rPr lang="fr-FR" sz="1200" b="1" u="sng" baseline="30000" dirty="0">
                          <a:solidFill>
                            <a:schemeClr val="tx1"/>
                          </a:solidFill>
                        </a:rPr>
                        <a:t>ère</a:t>
                      </a:r>
                      <a:r>
                        <a:rPr lang="fr-FR" sz="1200" b="1" u="sng" dirty="0">
                          <a:solidFill>
                            <a:schemeClr val="tx1"/>
                          </a:solidFill>
                        </a:rPr>
                        <a:t> année commune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defRPr/>
                      </a:pPr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Métiers de l’électricité et de ses environnements connectés (MELEC)</a:t>
                      </a:r>
                    </a:p>
                    <a:p>
                      <a:pPr>
                        <a:defRPr/>
                      </a:pPr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Installateur en chauffage, climatisation et énergies renouvelables </a:t>
                      </a:r>
                    </a:p>
                    <a:p>
                      <a:pPr>
                        <a:spcBef>
                          <a:spcPts val="600"/>
                        </a:spcBef>
                      </a:pPr>
                      <a:r>
                        <a:rPr lang="fr-FR" sz="1200" b="1" u="sng" dirty="0">
                          <a:solidFill>
                            <a:schemeClr val="tx1"/>
                          </a:solidFill>
                        </a:rPr>
                        <a:t>Famille de métiers de la relation client – 1</a:t>
                      </a:r>
                      <a:r>
                        <a:rPr lang="fr-FR" sz="1200" b="1" u="sng" baseline="30000" dirty="0">
                          <a:solidFill>
                            <a:schemeClr val="tx1"/>
                          </a:solidFill>
                        </a:rPr>
                        <a:t>ère</a:t>
                      </a:r>
                      <a:r>
                        <a:rPr lang="fr-FR" sz="1200" b="1" u="sng" dirty="0">
                          <a:solidFill>
                            <a:schemeClr val="tx1"/>
                          </a:solidFill>
                        </a:rPr>
                        <a:t> année commune</a:t>
                      </a:r>
                    </a:p>
                    <a:p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Métiers de l’accueil</a:t>
                      </a:r>
                    </a:p>
                    <a:p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Métiers du commerce et de la Vente : Option A et B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6632"/>
            <a:ext cx="1000513" cy="560449"/>
          </a:xfrm>
          <a:prstGeom prst="rect">
            <a:avLst/>
          </a:prstGeom>
        </p:spPr>
      </p:pic>
      <p:sp>
        <p:nvSpPr>
          <p:cNvPr id="9" name="Titre 1"/>
          <p:cNvSpPr txBox="1">
            <a:spLocks/>
          </p:cNvSpPr>
          <p:nvPr/>
        </p:nvSpPr>
        <p:spPr>
          <a:xfrm>
            <a:off x="5362730" y="116632"/>
            <a:ext cx="3456384" cy="8667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2200"/>
              </a:lnSpc>
            </a:pPr>
            <a:endParaRPr lang="fr-FR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528905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66903" y="135750"/>
            <a:ext cx="8229600" cy="1070992"/>
          </a:xfrm>
        </p:spPr>
        <p:txBody>
          <a:bodyPr>
            <a:noAutofit/>
          </a:bodyPr>
          <a:lstStyle/>
          <a:p>
            <a:r>
              <a:rPr lang="fr-FR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Lycée Jules Fil </a:t>
            </a:r>
            <a:br>
              <a:rPr lang="fr-FR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fr-FR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CARCASSONNE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96334" y="6441823"/>
            <a:ext cx="2895600" cy="365125"/>
          </a:xfrm>
        </p:spPr>
        <p:txBody>
          <a:bodyPr/>
          <a:lstStyle/>
          <a:p>
            <a:r>
              <a:rPr lang="fr-BE" dirty="0"/>
              <a:t>Forum 4</a:t>
            </a:r>
            <a:r>
              <a:rPr lang="fr-BE" baseline="30000" dirty="0"/>
              <a:t>ème</a:t>
            </a:r>
            <a:r>
              <a:rPr lang="fr-BE" dirty="0"/>
              <a:t> -  CIO de Carcassonne</a:t>
            </a: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1775446"/>
              </p:ext>
            </p:extLst>
          </p:nvPr>
        </p:nvGraphicFramePr>
        <p:xfrm>
          <a:off x="335746" y="1206742"/>
          <a:ext cx="8412718" cy="55103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10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416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4540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fr-FR" sz="1800" b="1" baseline="30000" dirty="0">
                          <a:solidFill>
                            <a:schemeClr val="tx1"/>
                          </a:solidFill>
                        </a:rPr>
                        <a:t>NDE</a:t>
                      </a:r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 GT</a:t>
                      </a: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b="0" dirty="0">
                          <a:solidFill>
                            <a:schemeClr val="tx1"/>
                          </a:solidFill>
                        </a:rPr>
                        <a:t>SECONDE GENERALE ET TECHNOLOGIQUE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1428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BAC GENERAL</a:t>
                      </a: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fr-FR" sz="18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Voie générale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60274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BAC</a:t>
                      </a:r>
                      <a:r>
                        <a:rPr lang="fr-FR" sz="1800" b="1" baseline="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fr-FR" sz="1600" b="1" baseline="0" dirty="0">
                          <a:solidFill>
                            <a:schemeClr val="tx1"/>
                          </a:solidFill>
                        </a:rPr>
                        <a:t>TECHNOLOGIQUE</a:t>
                      </a:r>
                      <a:endParaRPr lang="fr-FR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ST2S Sciences et technologie de la Santé et du Social</a:t>
                      </a:r>
                    </a:p>
                    <a:p>
                      <a:r>
                        <a:rPr kumimoji="0" lang="fr-FR" sz="18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STI2D Innovation technologique et éco-conception</a:t>
                      </a:r>
                    </a:p>
                    <a:p>
                      <a:pPr marL="0" algn="l" rtl="0" eaLnBrk="1" latinLnBrk="0" hangingPunct="1"/>
                      <a:r>
                        <a:rPr kumimoji="0" lang="fr-FR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STI2D</a:t>
                      </a:r>
                      <a:r>
                        <a:rPr kumimoji="0" lang="fr-FR" sz="18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Energie environnement </a:t>
                      </a:r>
                    </a:p>
                    <a:p>
                      <a:r>
                        <a:rPr kumimoji="0" lang="fr-FR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STI2D </a:t>
                      </a:r>
                      <a:r>
                        <a:rPr kumimoji="0" lang="fr-FR" sz="18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Systèmes d’information et numérique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0785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CAP</a:t>
                      </a: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fr-FR" sz="18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Accompagnement éducatif petite enfance</a:t>
                      </a:r>
                    </a:p>
                    <a:p>
                      <a:r>
                        <a:rPr kumimoji="0" lang="fr-FR" sz="18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Electricien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45591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>
                          <a:solidFill>
                            <a:schemeClr val="tx1"/>
                          </a:solidFill>
                        </a:rPr>
                        <a:t>BAC </a:t>
                      </a:r>
                      <a:r>
                        <a:rPr lang="fr-FR" sz="1600" b="1" baseline="0" dirty="0">
                          <a:solidFill>
                            <a:schemeClr val="tx1"/>
                          </a:solidFill>
                        </a:rPr>
                        <a:t> PROFESSIONNEL</a:t>
                      </a:r>
                      <a:endParaRPr lang="fr-FR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fr-FR" sz="18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Accompagnement, soins et services à la personne</a:t>
                      </a:r>
                    </a:p>
                    <a:p>
                      <a:r>
                        <a:rPr kumimoji="0" lang="fr-FR" sz="18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Métiers de la sécurité </a:t>
                      </a:r>
                      <a:r>
                        <a:rPr kumimoji="0" lang="fr-FR" sz="1800" b="0" i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(recrutement particulier)</a:t>
                      </a:r>
                    </a:p>
                    <a:p>
                      <a:endParaRPr kumimoji="0" lang="fr-FR" sz="900" b="0" i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u="sng" dirty="0">
                          <a:solidFill>
                            <a:schemeClr val="tx1"/>
                          </a:solidFill>
                        </a:rPr>
                        <a:t>Famille de métiers du pilotage et de la maintenance des installations automatisées: </a:t>
                      </a:r>
                      <a:r>
                        <a:rPr lang="fr-FR" sz="1800" dirty="0">
                          <a:solidFill>
                            <a:schemeClr val="tx1"/>
                          </a:solidFill>
                        </a:rPr>
                        <a:t>Maintenance des systèmes de production connectés (MSPC)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r-FR" sz="1400" b="1" u="sng" dirty="0">
                          <a:solidFill>
                            <a:schemeClr val="tx1"/>
                          </a:solidFill>
                        </a:rPr>
                        <a:t>Famille de métiers des transitions numérique et énergétique : la 1</a:t>
                      </a:r>
                      <a:r>
                        <a:rPr lang="fr-FR" sz="1400" b="1" u="sng" baseline="30000" dirty="0">
                          <a:solidFill>
                            <a:schemeClr val="tx1"/>
                          </a:solidFill>
                        </a:rPr>
                        <a:t>ère</a:t>
                      </a:r>
                      <a:r>
                        <a:rPr lang="fr-FR" sz="1400" b="1" u="sng" dirty="0">
                          <a:solidFill>
                            <a:schemeClr val="tx1"/>
                          </a:solidFill>
                        </a:rPr>
                        <a:t> année est commune </a:t>
                      </a:r>
                    </a:p>
                    <a:p>
                      <a:r>
                        <a:rPr lang="fr-FR" sz="1800" dirty="0">
                          <a:solidFill>
                            <a:schemeClr val="tx1"/>
                          </a:solidFill>
                        </a:rPr>
                        <a:t>Métiers de l’électricité et de ses environnements connectés</a:t>
                      </a:r>
                    </a:p>
                    <a:p>
                      <a:r>
                        <a:rPr lang="fr-FR" sz="1800" dirty="0">
                          <a:solidFill>
                            <a:schemeClr val="tx1"/>
                          </a:solidFill>
                        </a:rPr>
                        <a:t>Cyber-sécurité,</a:t>
                      </a:r>
                      <a:r>
                        <a:rPr lang="fr-FR" sz="1800" baseline="0" dirty="0">
                          <a:solidFill>
                            <a:schemeClr val="tx1"/>
                          </a:solidFill>
                        </a:rPr>
                        <a:t> informatique et réseaux, électronique</a:t>
                      </a:r>
                      <a:endParaRPr kumimoji="0" lang="fr-FR" sz="1800" b="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10255"/>
            <a:ext cx="1000513" cy="560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257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60512" y="293408"/>
            <a:ext cx="8229600" cy="1070992"/>
          </a:xfrm>
        </p:spPr>
        <p:txBody>
          <a:bodyPr>
            <a:noAutofit/>
          </a:bodyPr>
          <a:lstStyle/>
          <a:p>
            <a:r>
              <a:rPr lang="fr-FR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Lycée Paul Sabatier</a:t>
            </a:r>
            <a:br>
              <a:rPr lang="fr-FR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fr-FR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CARCASSONNE</a:t>
            </a: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9941489"/>
              </p:ext>
            </p:extLst>
          </p:nvPr>
        </p:nvGraphicFramePr>
        <p:xfrm>
          <a:off x="251520" y="1772816"/>
          <a:ext cx="8640960" cy="4104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91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218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96578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fr-FR" sz="1800" b="1" baseline="30000" dirty="0">
                          <a:solidFill>
                            <a:schemeClr val="tx1"/>
                          </a:solidFill>
                        </a:rPr>
                        <a:t>NDE</a:t>
                      </a:r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 GT</a:t>
                      </a: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000" b="0" dirty="0">
                          <a:solidFill>
                            <a:schemeClr val="tx1"/>
                          </a:solidFill>
                        </a:rPr>
                        <a:t>SECONDE GENERALE ET TECHNOLOGIQUE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9152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BAC GENERAL</a:t>
                      </a: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000" b="0" dirty="0"/>
                        <a:t>Voie générale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08725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BAC</a:t>
                      </a:r>
                      <a:r>
                        <a:rPr lang="fr-FR" sz="1800" b="1" baseline="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fr-FR" sz="1600" b="1" baseline="0" dirty="0">
                          <a:solidFill>
                            <a:schemeClr val="tx1"/>
                          </a:solidFill>
                        </a:rPr>
                        <a:t>TECHNOLOGIQUE</a:t>
                      </a:r>
                      <a:endParaRPr lang="fr-FR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kumimoji="0" lang="fr-FR" sz="2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STMG gestion et finances</a:t>
                      </a:r>
                    </a:p>
                    <a:p>
                      <a:r>
                        <a:rPr kumimoji="0" lang="fr-FR" sz="2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STMG mercatique</a:t>
                      </a:r>
                    </a:p>
                    <a:p>
                      <a:r>
                        <a:rPr kumimoji="0" lang="fr-FR" sz="2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STMG</a:t>
                      </a:r>
                      <a:r>
                        <a:rPr kumimoji="0" lang="fr-FR" sz="20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ressources humaines et communication </a:t>
                      </a:r>
                    </a:p>
                    <a:p>
                      <a:r>
                        <a:rPr kumimoji="0" lang="fr-FR" sz="2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STMG</a:t>
                      </a:r>
                      <a:r>
                        <a:rPr lang="fr-FR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fr-FR" sz="2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systèmes</a:t>
                      </a:r>
                      <a:r>
                        <a:rPr lang="fr-FR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fr-FR" sz="2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d'information</a:t>
                      </a:r>
                      <a:r>
                        <a:rPr lang="fr-FR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fr-FR" sz="2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</a:t>
                      </a:r>
                      <a:r>
                        <a:rPr lang="fr-FR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fr-FR" sz="2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gestion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dirty="0"/>
              <a:t>Forum 4ème - CIO de Carcassonne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48680"/>
            <a:ext cx="1000513" cy="560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23084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Autofit/>
          </a:bodyPr>
          <a:lstStyle/>
          <a:p>
            <a:r>
              <a:rPr lang="fr-FR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Lycée agricole Charlemagne</a:t>
            </a:r>
            <a:br>
              <a:rPr lang="fr-FR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fr-FR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CARCASSONNE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dirty="0"/>
              <a:t>Forum 4ème - CIO de Carcassonne</a:t>
            </a: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7063607"/>
              </p:ext>
            </p:extLst>
          </p:nvPr>
        </p:nvGraphicFramePr>
        <p:xfrm>
          <a:off x="488232" y="1650624"/>
          <a:ext cx="8208912" cy="38596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7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64907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fr-FR" sz="1800" b="1" baseline="30000" dirty="0">
                          <a:solidFill>
                            <a:schemeClr val="tx1"/>
                          </a:solidFill>
                        </a:rPr>
                        <a:t>NDE</a:t>
                      </a:r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 GT</a:t>
                      </a: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>
                          <a:solidFill>
                            <a:schemeClr val="tx1"/>
                          </a:solidFill>
                        </a:rPr>
                        <a:t>SECONDE GENERALE ET TECHNOLOGIQUE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64907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BAC GENERAL</a:t>
                      </a: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b="0" dirty="0"/>
                        <a:t>Voie générale</a:t>
                      </a:r>
                      <a:endParaRPr lang="fr-FR" b="0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64907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BAC</a:t>
                      </a:r>
                      <a:r>
                        <a:rPr lang="fr-FR" sz="1800" b="1" baseline="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fr-FR" sz="1600" b="1" baseline="0" dirty="0">
                          <a:solidFill>
                            <a:schemeClr val="tx1"/>
                          </a:solidFill>
                        </a:rPr>
                        <a:t>TECHNOLOGIQUE</a:t>
                      </a:r>
                      <a:endParaRPr lang="fr-FR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fr-FR" sz="2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STAV</a:t>
                      </a:r>
                      <a:r>
                        <a:rPr kumimoji="0" lang="fr-FR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fr-FR" sz="1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Sciences et technologies de l’agronomie et du vivant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64907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>
                          <a:solidFill>
                            <a:schemeClr val="tx1"/>
                          </a:solidFill>
                        </a:rPr>
                        <a:t>BAC </a:t>
                      </a:r>
                      <a:r>
                        <a:rPr lang="fr-FR" sz="1600" b="1" baseline="0" dirty="0">
                          <a:solidFill>
                            <a:schemeClr val="tx1"/>
                          </a:solidFill>
                        </a:rPr>
                        <a:t> PROFESSIONNEL</a:t>
                      </a:r>
                      <a:endParaRPr lang="fr-FR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0" lang="fr-FR" sz="18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980728"/>
            <a:ext cx="1000513" cy="56044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267744" y="4631539"/>
            <a:ext cx="6429400" cy="8090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u="sng" dirty="0">
                <a:solidFill>
                  <a:schemeClr val="tx1"/>
                </a:solidFill>
              </a:rPr>
              <a:t>Famille de Métiers Production : la 1</a:t>
            </a:r>
            <a:r>
              <a:rPr lang="fr-FR" sz="1400" b="1" u="sng" baseline="30000" dirty="0">
                <a:solidFill>
                  <a:schemeClr val="tx1"/>
                </a:solidFill>
              </a:rPr>
              <a:t>ère</a:t>
            </a:r>
            <a:r>
              <a:rPr lang="fr-FR" sz="1400" b="1" u="sng" dirty="0">
                <a:solidFill>
                  <a:schemeClr val="tx1"/>
                </a:solidFill>
              </a:rPr>
              <a:t> année est commune </a:t>
            </a:r>
          </a:p>
          <a:p>
            <a:r>
              <a:rPr lang="fr-FR" dirty="0">
                <a:solidFill>
                  <a:schemeClr val="dk1"/>
                </a:solidFill>
              </a:rPr>
              <a:t>Conduite et gestion de l’entreprise viti-vinicole</a:t>
            </a:r>
          </a:p>
          <a:p>
            <a:r>
              <a:rPr lang="fr-FR" dirty="0">
                <a:solidFill>
                  <a:schemeClr val="dk1"/>
                </a:solidFill>
              </a:rPr>
              <a:t>Conduite de productions horticoles</a:t>
            </a:r>
          </a:p>
        </p:txBody>
      </p:sp>
    </p:spTree>
    <p:extLst>
      <p:ext uri="{BB962C8B-B14F-4D97-AF65-F5344CB8AC3E}">
        <p14:creationId xmlns:p14="http://schemas.microsoft.com/office/powerpoint/2010/main" val="7910644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3458815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fr-FR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Au lycée général et technologique</a:t>
            </a:r>
            <a:br>
              <a:rPr lang="fr-FR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br>
              <a:rPr lang="fr-FR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fr-FR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</a:t>
            </a:r>
            <a:r>
              <a:rPr lang="fr-FR" b="1" baseline="300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nde</a:t>
            </a:r>
            <a:r>
              <a:rPr lang="fr-FR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Générale et technologique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CIO de Carcassonne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619" y="147825"/>
            <a:ext cx="514194" cy="28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71079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9552" y="520903"/>
            <a:ext cx="8229600" cy="1143000"/>
          </a:xfrm>
          <a:noFill/>
        </p:spPr>
        <p:txBody>
          <a:bodyPr>
            <a:noAutofit/>
          </a:bodyPr>
          <a:lstStyle/>
          <a:p>
            <a:r>
              <a:rPr lang="fr-FR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Lycée Charles Cros </a:t>
            </a:r>
            <a:br>
              <a:rPr lang="fr-FR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fr-FR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CARCASSONNE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dirty="0"/>
              <a:t>Forum 4ème - CIO de Carcassonne</a:t>
            </a: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9387244"/>
              </p:ext>
            </p:extLst>
          </p:nvPr>
        </p:nvGraphicFramePr>
        <p:xfrm>
          <a:off x="251520" y="2138271"/>
          <a:ext cx="8676456" cy="40990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202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47296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CAP</a:t>
                      </a: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Cuisine</a:t>
                      </a:r>
                    </a:p>
                    <a:p>
                      <a:r>
                        <a:rPr kumimoji="0" lang="fr-FR" sz="18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Production &amp; service en restauration(rapide, collective, cafétéria)</a:t>
                      </a:r>
                    </a:p>
                    <a:p>
                      <a:r>
                        <a:rPr kumimoji="0" lang="fr-FR" sz="18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Commercialisation et services en Hôtel-Café-Restaurant</a:t>
                      </a:r>
                    </a:p>
                    <a:p>
                      <a:r>
                        <a:rPr kumimoji="0" lang="fr-FR" sz="18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Employé polyvalent du commerce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51745">
                <a:tc>
                  <a:txBody>
                    <a:bodyPr/>
                    <a:lstStyle/>
                    <a:p>
                      <a:pPr algn="ctr"/>
                      <a:r>
                        <a:rPr lang="fr-FR" sz="1600" b="1">
                          <a:solidFill>
                            <a:schemeClr val="tx1"/>
                          </a:solidFill>
                        </a:rPr>
                        <a:t>BAC </a:t>
                      </a:r>
                      <a:r>
                        <a:rPr lang="fr-FR" sz="1600" b="1" baseline="0">
                          <a:solidFill>
                            <a:schemeClr val="tx1"/>
                          </a:solidFill>
                        </a:rPr>
                        <a:t> PROFESSIONNEL</a:t>
                      </a:r>
                      <a:endParaRPr lang="fr-FR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0" lang="fr-FR" sz="18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fr-FR" sz="18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fr-FR" sz="18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8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8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8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8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8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8" name="Imag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48680"/>
            <a:ext cx="1000513" cy="56044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907704" y="3933056"/>
            <a:ext cx="7020272" cy="864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fr-FR" sz="1400" b="1" u="sng" dirty="0">
                <a:solidFill>
                  <a:schemeClr val="tx1"/>
                </a:solidFill>
              </a:rPr>
              <a:t>Famille de métiers de l’hôtellerie – restauration : la 1</a:t>
            </a:r>
            <a:r>
              <a:rPr lang="fr-FR" sz="1400" b="1" u="sng" baseline="30000" dirty="0">
                <a:solidFill>
                  <a:schemeClr val="tx1"/>
                </a:solidFill>
              </a:rPr>
              <a:t>ère</a:t>
            </a:r>
            <a:r>
              <a:rPr lang="fr-FR" sz="1400" b="1" u="sng" dirty="0">
                <a:solidFill>
                  <a:schemeClr val="tx1"/>
                </a:solidFill>
              </a:rPr>
              <a:t> année est commune </a:t>
            </a:r>
          </a:p>
          <a:p>
            <a:pPr>
              <a:defRPr/>
            </a:pPr>
            <a:r>
              <a:rPr lang="fr-FR" dirty="0">
                <a:solidFill>
                  <a:schemeClr val="dk1"/>
                </a:solidFill>
              </a:rPr>
              <a:t>Cuisine</a:t>
            </a:r>
          </a:p>
          <a:p>
            <a:pPr>
              <a:defRPr/>
            </a:pPr>
            <a:r>
              <a:rPr lang="fr-FR" dirty="0">
                <a:solidFill>
                  <a:schemeClr val="dk1"/>
                </a:solidFill>
              </a:rPr>
              <a:t>Commercialisation et services en restauration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907704" y="4802769"/>
            <a:ext cx="7020272" cy="79208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u="sng" dirty="0">
                <a:solidFill>
                  <a:schemeClr val="tx1"/>
                </a:solidFill>
              </a:rPr>
              <a:t>Famille de métiers de la relation client : la 1</a:t>
            </a:r>
            <a:r>
              <a:rPr lang="fr-FR" sz="1400" b="1" u="sng" baseline="30000" dirty="0">
                <a:solidFill>
                  <a:schemeClr val="tx1"/>
                </a:solidFill>
              </a:rPr>
              <a:t>ère</a:t>
            </a:r>
            <a:r>
              <a:rPr lang="fr-FR" sz="1400" b="1" u="sng" dirty="0">
                <a:solidFill>
                  <a:schemeClr val="tx1"/>
                </a:solidFill>
              </a:rPr>
              <a:t> année est commune </a:t>
            </a:r>
          </a:p>
          <a:p>
            <a:r>
              <a:rPr lang="fr-FR" dirty="0">
                <a:solidFill>
                  <a:schemeClr val="dk1"/>
                </a:solidFill>
              </a:rPr>
              <a:t>Métiers de l’accueil</a:t>
            </a:r>
          </a:p>
          <a:p>
            <a:r>
              <a:rPr lang="fr-FR" dirty="0">
                <a:solidFill>
                  <a:schemeClr val="dk1"/>
                </a:solidFill>
              </a:rPr>
              <a:t>Métiers du Commerce et de la Vente </a:t>
            </a:r>
            <a:r>
              <a:rPr lang="fr-FR" sz="1400" dirty="0">
                <a:solidFill>
                  <a:schemeClr val="dk1"/>
                </a:solidFill>
              </a:rPr>
              <a:t>(option A : animation, option B : prospection)</a:t>
            </a:r>
          </a:p>
        </p:txBody>
      </p:sp>
      <p:sp>
        <p:nvSpPr>
          <p:cNvPr id="10" name="Rectangle 9"/>
          <p:cNvSpPr/>
          <p:nvPr/>
        </p:nvSpPr>
        <p:spPr>
          <a:xfrm>
            <a:off x="1907704" y="5616067"/>
            <a:ext cx="7020272" cy="5492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fr-FR" sz="1400" b="1" u="sng" dirty="0">
                <a:solidFill>
                  <a:schemeClr val="tx1"/>
                </a:solidFill>
              </a:rPr>
              <a:t>Famille de métiers de la Gestion administrative, des transports et de la logistique</a:t>
            </a:r>
          </a:p>
          <a:p>
            <a:pPr lvl="0">
              <a:defRPr/>
            </a:pPr>
            <a:r>
              <a:rPr lang="fr-FR" dirty="0">
                <a:solidFill>
                  <a:schemeClr val="dk1"/>
                </a:solidFill>
              </a:rPr>
              <a:t>Assistance à la gestion des organisations et de leurs activités (AGORA)</a:t>
            </a:r>
          </a:p>
        </p:txBody>
      </p:sp>
    </p:spTree>
    <p:extLst>
      <p:ext uri="{BB962C8B-B14F-4D97-AF65-F5344CB8AC3E}">
        <p14:creationId xmlns:p14="http://schemas.microsoft.com/office/powerpoint/2010/main" val="147537488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476618"/>
          </a:xfrm>
        </p:spPr>
        <p:txBody>
          <a:bodyPr>
            <a:noAutofit/>
          </a:bodyPr>
          <a:lstStyle/>
          <a:p>
            <a:pPr>
              <a:lnSpc>
                <a:spcPts val="2200"/>
              </a:lnSpc>
            </a:pPr>
            <a:r>
              <a:rPr lang="fr-FR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Lycée Jacques Ruffié</a:t>
            </a:r>
            <a:br>
              <a:rPr lang="fr-FR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br>
              <a:rPr lang="fr-FR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fr-FR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LIMOUX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dirty="0"/>
              <a:t>Forum 4ème - CIO de Carcassonne</a:t>
            </a: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1023776"/>
              </p:ext>
            </p:extLst>
          </p:nvPr>
        </p:nvGraphicFramePr>
        <p:xfrm>
          <a:off x="257100" y="1904798"/>
          <a:ext cx="8604448" cy="38284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322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47843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fr-FR" sz="1800" b="1" baseline="30000" dirty="0">
                          <a:solidFill>
                            <a:schemeClr val="tx1"/>
                          </a:solidFill>
                        </a:rPr>
                        <a:t>NDE</a:t>
                      </a:r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 GT</a:t>
                      </a: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0" dirty="0">
                          <a:solidFill>
                            <a:schemeClr val="tx1"/>
                          </a:solidFill>
                        </a:rPr>
                        <a:t>SECONDE GENERALE ET TECHNOLOGIQUE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8327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BAC GENERAL</a:t>
                      </a: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0" dirty="0"/>
                        <a:t>Voie générale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80120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BAC</a:t>
                      </a:r>
                      <a:r>
                        <a:rPr lang="fr-FR" sz="1800" b="1" baseline="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fr-FR" sz="1400" b="1" baseline="0" dirty="0">
                          <a:solidFill>
                            <a:schemeClr val="tx1"/>
                          </a:solidFill>
                        </a:rPr>
                        <a:t>TECHNOLOGIQUE</a:t>
                      </a:r>
                      <a:endParaRPr lang="fr-FR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fr-FR" sz="18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STMG </a:t>
                      </a:r>
                      <a:r>
                        <a:rPr kumimoji="0" lang="fr-FR" sz="16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mercatique</a:t>
                      </a:r>
                    </a:p>
                    <a:p>
                      <a:pPr marL="0" algn="l" defTabSz="914400" rtl="0" eaLnBrk="1" latinLnBrk="0" hangingPunct="1">
                        <a:lnSpc>
                          <a:spcPts val="2300"/>
                        </a:lnSpc>
                        <a:spcBef>
                          <a:spcPts val="0"/>
                        </a:spcBef>
                      </a:pPr>
                      <a:r>
                        <a:rPr kumimoji="0" lang="fr-FR" sz="18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STMG</a:t>
                      </a:r>
                      <a:r>
                        <a:rPr kumimoji="0" lang="fr-FR" sz="18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fr-FR" sz="16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ressources humaines et communication </a:t>
                      </a:r>
                    </a:p>
                    <a:p>
                      <a:pPr>
                        <a:lnSpc>
                          <a:spcPts val="2300"/>
                        </a:lnSpc>
                        <a:spcBef>
                          <a:spcPts val="0"/>
                        </a:spcBef>
                      </a:pPr>
                      <a:r>
                        <a:rPr kumimoji="0" lang="fr-FR" sz="18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ST2S</a:t>
                      </a:r>
                      <a:r>
                        <a:rPr kumimoji="0" lang="fr-FR" sz="28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fr-FR" sz="16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Sciences et technologies de la santé et du Social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49546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CAP</a:t>
                      </a: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fr-FR" sz="16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Employé polyvalent du commerce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2622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>
                          <a:solidFill>
                            <a:schemeClr val="tx1"/>
                          </a:solidFill>
                        </a:rPr>
                        <a:t>BAC </a:t>
                      </a:r>
                      <a:r>
                        <a:rPr lang="fr-FR" sz="1600" b="1" baseline="0" dirty="0">
                          <a:solidFill>
                            <a:schemeClr val="tx1"/>
                          </a:solidFill>
                        </a:rPr>
                        <a:t> PROFESSIONNEL</a:t>
                      </a:r>
                      <a:endParaRPr lang="fr-FR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0" lang="fr-FR" sz="1600" b="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6632"/>
            <a:ext cx="1000513" cy="56044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133169" y="5085184"/>
            <a:ext cx="6728379" cy="5492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dirty="0">
                <a:solidFill>
                  <a:schemeClr val="dk1"/>
                </a:solidFill>
              </a:rPr>
              <a:t>Assistance à la gestion des organisations et de leurs activités </a:t>
            </a:r>
            <a:r>
              <a:rPr lang="fr-FR" sz="1400" dirty="0">
                <a:solidFill>
                  <a:schemeClr val="dk1"/>
                </a:solidFill>
              </a:rPr>
              <a:t>(AGORA)</a:t>
            </a:r>
          </a:p>
        </p:txBody>
      </p:sp>
    </p:spTree>
    <p:extLst>
      <p:ext uri="{BB962C8B-B14F-4D97-AF65-F5344CB8AC3E}">
        <p14:creationId xmlns:p14="http://schemas.microsoft.com/office/powerpoint/2010/main" val="316671112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476618"/>
          </a:xfrm>
        </p:spPr>
        <p:txBody>
          <a:bodyPr>
            <a:noAutofit/>
          </a:bodyPr>
          <a:lstStyle/>
          <a:p>
            <a:pPr>
              <a:lnSpc>
                <a:spcPts val="2200"/>
              </a:lnSpc>
            </a:pPr>
            <a:r>
              <a:rPr lang="fr-FR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Lycée Edouard Herriot</a:t>
            </a:r>
            <a:br>
              <a:rPr lang="fr-FR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br>
              <a:rPr lang="fr-FR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fr-FR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QUILLAN</a:t>
            </a:r>
            <a:br>
              <a:rPr lang="fr-FR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fr-FR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dirty="0"/>
              <a:t>Forum 4ème - CIO de Carcassonne</a:t>
            </a: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8458880"/>
              </p:ext>
            </p:extLst>
          </p:nvPr>
        </p:nvGraphicFramePr>
        <p:xfrm>
          <a:off x="267115" y="2996952"/>
          <a:ext cx="8604448" cy="18000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322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0833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CAP</a:t>
                      </a: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fr-FR" sz="16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Agent  Accompagnant au Grand Age 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9186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>
                          <a:solidFill>
                            <a:schemeClr val="tx1"/>
                          </a:solidFill>
                        </a:rPr>
                        <a:t>BAC </a:t>
                      </a:r>
                      <a:r>
                        <a:rPr lang="fr-FR" sz="1600" b="1" baseline="0" dirty="0">
                          <a:solidFill>
                            <a:schemeClr val="tx1"/>
                          </a:solidFill>
                        </a:rPr>
                        <a:t> PROFESSIONNEL</a:t>
                      </a:r>
                      <a:endParaRPr lang="fr-FR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fr-FR" sz="16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Accompagnement, soins et services à la personne : en structure (ASSP)</a:t>
                      </a:r>
                    </a:p>
                    <a:p>
                      <a:endParaRPr kumimoji="0" lang="fr-FR" sz="8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kumimoji="0" lang="fr-FR" sz="1200" b="1" u="sng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Famille de métiers de la Relation Client</a:t>
                      </a:r>
                    </a:p>
                    <a:p>
                      <a:r>
                        <a:rPr kumimoji="0" lang="fr-FR" sz="16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Métiers de l’accueil</a:t>
                      </a:r>
                    </a:p>
                    <a:p>
                      <a:endParaRPr kumimoji="0" lang="fr-FR" sz="16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6632"/>
            <a:ext cx="1000513" cy="560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82795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476618"/>
          </a:xfrm>
        </p:spPr>
        <p:txBody>
          <a:bodyPr>
            <a:noAutofit/>
          </a:bodyPr>
          <a:lstStyle/>
          <a:p>
            <a:pPr>
              <a:lnSpc>
                <a:spcPts val="2200"/>
              </a:lnSpc>
            </a:pPr>
            <a:r>
              <a:rPr lang="fr-FR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Lycée Dr Lacroix</a:t>
            </a:r>
            <a:br>
              <a:rPr lang="fr-FR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br>
              <a:rPr lang="fr-FR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fr-FR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NARBONNE</a:t>
            </a:r>
            <a:br>
              <a:rPr lang="fr-FR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fr-FR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dirty="0"/>
              <a:t>Forum 4ème - CIO de Carcassonne</a:t>
            </a: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4526041"/>
              </p:ext>
            </p:extLst>
          </p:nvPr>
        </p:nvGraphicFramePr>
        <p:xfrm>
          <a:off x="323528" y="2636912"/>
          <a:ext cx="8373616" cy="23762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19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516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904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fr-FR" sz="1600" b="1" baseline="30000" dirty="0">
                          <a:solidFill>
                            <a:schemeClr val="tx1"/>
                          </a:solidFill>
                        </a:rPr>
                        <a:t>nde</a:t>
                      </a:r>
                      <a:r>
                        <a:rPr lang="fr-FR" sz="1600" b="1" dirty="0">
                          <a:solidFill>
                            <a:schemeClr val="tx1"/>
                          </a:solidFill>
                        </a:rPr>
                        <a:t> GT</a:t>
                      </a: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0" dirty="0">
                          <a:solidFill>
                            <a:schemeClr val="tx1"/>
                          </a:solidFill>
                        </a:rPr>
                        <a:t>SECONDE GENERALE ET TECHNOLOGIQUE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5017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>
                          <a:solidFill>
                            <a:schemeClr val="tx1"/>
                          </a:solidFill>
                        </a:rPr>
                        <a:t>BAC </a:t>
                      </a:r>
                      <a:r>
                        <a:rPr lang="fr-FR" sz="1600" b="1" baseline="0" dirty="0">
                          <a:solidFill>
                            <a:schemeClr val="tx1"/>
                          </a:solidFill>
                        </a:rPr>
                        <a:t> PROFESSIONNEL</a:t>
                      </a:r>
                      <a:endParaRPr lang="fr-FR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fr-FR" sz="16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Voie générale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22202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>
                          <a:solidFill>
                            <a:schemeClr val="tx1"/>
                          </a:solidFill>
                        </a:rPr>
                        <a:t>BAC TECHNOLOGIQUE</a:t>
                      </a: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fr-FR" sz="16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STL : Sciences et technologies de Laboratoire : option Biotechnologies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4800463"/>
                  </a:ext>
                </a:extLst>
              </a:tr>
            </a:tbl>
          </a:graphicData>
        </a:graphic>
      </p:graphicFrame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6632"/>
            <a:ext cx="1000513" cy="560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83826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43808" y="114018"/>
            <a:ext cx="3456384" cy="722694"/>
          </a:xfrm>
        </p:spPr>
        <p:txBody>
          <a:bodyPr>
            <a:noAutofit/>
          </a:bodyPr>
          <a:lstStyle/>
          <a:p>
            <a:pPr>
              <a:lnSpc>
                <a:spcPts val="2200"/>
              </a:lnSpc>
            </a:pPr>
            <a:r>
              <a:rPr lang="fr-FR" sz="2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Lycée Louise Michel</a:t>
            </a:r>
            <a:br>
              <a:rPr lang="fr-FR" sz="2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fr-FR" sz="2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NARBONNE</a:t>
            </a: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2029955"/>
              </p:ext>
            </p:extLst>
          </p:nvPr>
        </p:nvGraphicFramePr>
        <p:xfrm>
          <a:off x="251520" y="940934"/>
          <a:ext cx="8549104" cy="57284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01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889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2993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fr-FR" sz="1800" b="1" baseline="30000" dirty="0">
                          <a:solidFill>
                            <a:schemeClr val="tx1"/>
                          </a:solidFill>
                        </a:rPr>
                        <a:t>NDE</a:t>
                      </a:r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 GT</a:t>
                      </a: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</a:rPr>
                        <a:t>SECONDE GENERALE ET TECHNOLOGIQUE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2993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BAC GENERAL</a:t>
                      </a: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dirty="0"/>
                        <a:t>Voie générale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03558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BAC</a:t>
                      </a:r>
                      <a:r>
                        <a:rPr lang="fr-FR" sz="1800" b="1" baseline="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fr-FR" sz="1800" b="1" baseline="0" dirty="0">
                          <a:solidFill>
                            <a:schemeClr val="tx1"/>
                          </a:solidFill>
                        </a:rPr>
                        <a:t>TECHNOLOGIQUE</a:t>
                      </a:r>
                      <a:endParaRPr lang="fr-FR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kumimoji="0" lang="fr-FR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STI2D Sciences</a:t>
                      </a:r>
                      <a:r>
                        <a:rPr kumimoji="0" lang="fr-FR" sz="14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et Technologies de l’Industrie et du Développement Durable (4 spécialités)</a:t>
                      </a:r>
                      <a:endParaRPr kumimoji="0" lang="fr-FR" sz="1400" b="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>
                        <a:lnSpc>
                          <a:spcPts val="2300"/>
                        </a:lnSpc>
                        <a:spcBef>
                          <a:spcPts val="0"/>
                        </a:spcBef>
                      </a:pPr>
                      <a:r>
                        <a:rPr kumimoji="0" lang="fr-FR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ST2S  Sciences et Technologies de la Santé et du</a:t>
                      </a:r>
                      <a:r>
                        <a:rPr kumimoji="0" lang="fr-FR" sz="14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Social</a:t>
                      </a:r>
                      <a:endParaRPr kumimoji="0" lang="fr-FR" sz="1400" b="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ts val="2300"/>
                        </a:lnSpc>
                        <a:spcBef>
                          <a:spcPts val="0"/>
                        </a:spcBef>
                      </a:pPr>
                      <a:r>
                        <a:rPr kumimoji="0" lang="fr-FR" sz="14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STMG Sciences et Technologies du Management et de la Gestion  (3 spécialités )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5986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CAP</a:t>
                      </a: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fr-FR" sz="14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Menuisier -  Fabricant en menuiseries, mobilier et agencement</a:t>
                      </a:r>
                    </a:p>
                    <a:p>
                      <a:r>
                        <a:rPr kumimoji="0" lang="fr-FR" sz="14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Production et service en restauration (rapide, collective, cafétéria)</a:t>
                      </a:r>
                    </a:p>
                    <a:p>
                      <a:r>
                        <a:rPr kumimoji="0" lang="fr-FR" sz="14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Agent Accompagnant au Grand Age (AAGA)</a:t>
                      </a:r>
                      <a:endParaRPr lang="fr-FR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92896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BAC </a:t>
                      </a:r>
                      <a:r>
                        <a:rPr lang="fr-FR" sz="1800" b="1" baseline="0" dirty="0">
                          <a:solidFill>
                            <a:schemeClr val="tx1"/>
                          </a:solidFill>
                        </a:rPr>
                        <a:t> PROFESSIONNEL</a:t>
                      </a:r>
                      <a:endParaRPr lang="fr-FR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400" b="0" u="none" dirty="0">
                          <a:solidFill>
                            <a:schemeClr val="tx1"/>
                          </a:solidFill>
                        </a:rPr>
                        <a:t>Technicien</a:t>
                      </a:r>
                      <a:r>
                        <a:rPr lang="fr-FR" sz="1400" b="0" u="none" baseline="0" dirty="0">
                          <a:solidFill>
                            <a:schemeClr val="tx1"/>
                          </a:solidFill>
                        </a:rPr>
                        <a:t> constructeur Bois</a:t>
                      </a:r>
                      <a:br>
                        <a:rPr lang="fr-FR" sz="1400" b="0" u="none" baseline="0" dirty="0">
                          <a:solidFill>
                            <a:schemeClr val="tx1"/>
                          </a:solidFill>
                        </a:rPr>
                      </a:br>
                      <a:endParaRPr lang="fr-FR" sz="400" b="0" u="none" baseline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u="sng" dirty="0">
                          <a:solidFill>
                            <a:schemeClr val="tx1"/>
                          </a:solidFill>
                        </a:rPr>
                        <a:t>Famille de métiers de la réalisation</a:t>
                      </a:r>
                      <a:r>
                        <a:rPr lang="fr-FR" sz="1400" b="1" u="sng" baseline="0" dirty="0">
                          <a:solidFill>
                            <a:schemeClr val="tx1"/>
                          </a:solidFill>
                        </a:rPr>
                        <a:t> d’ensembles mécaniques et industriels</a:t>
                      </a:r>
                      <a:endParaRPr lang="fr-FR" sz="1400" b="0" u="none" dirty="0">
                        <a:solidFill>
                          <a:schemeClr val="tx1"/>
                        </a:solidFill>
                      </a:endParaRPr>
                    </a:p>
                    <a:p>
                      <a:pPr algn="l"/>
                      <a:r>
                        <a:rPr lang="fr-FR" sz="1400" b="0" u="none" dirty="0">
                          <a:solidFill>
                            <a:schemeClr val="tx1"/>
                          </a:solidFill>
                        </a:rPr>
                        <a:t>Technicien</a:t>
                      </a:r>
                      <a:r>
                        <a:rPr lang="fr-FR" sz="1400" b="0" u="none" baseline="0" dirty="0">
                          <a:solidFill>
                            <a:schemeClr val="tx1"/>
                          </a:solidFill>
                        </a:rPr>
                        <a:t> en réalisation de produits mécaniques</a:t>
                      </a:r>
                      <a:endParaRPr lang="fr-FR" sz="800" b="1" u="sng" dirty="0">
                        <a:solidFill>
                          <a:schemeClr val="tx1"/>
                        </a:solidFill>
                      </a:endParaRPr>
                    </a:p>
                    <a:p>
                      <a:pPr algn="l"/>
                      <a:r>
                        <a:rPr lang="fr-FR" sz="1300" b="1" u="sng" dirty="0">
                          <a:solidFill>
                            <a:schemeClr val="tx1"/>
                          </a:solidFill>
                        </a:rPr>
                        <a:t>Famille de métiers de la gestion administrative, transport et logistique </a:t>
                      </a:r>
                    </a:p>
                    <a:p>
                      <a:pPr algn="l"/>
                      <a:r>
                        <a:rPr lang="fr-FR" sz="1400" b="0" u="none" dirty="0">
                          <a:solidFill>
                            <a:schemeClr val="tx1"/>
                          </a:solidFill>
                        </a:rPr>
                        <a:t>Assistance à la gestion des organisations</a:t>
                      </a:r>
                      <a:r>
                        <a:rPr lang="fr-FR" sz="1400" b="0" u="none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400" b="0" u="none" dirty="0">
                          <a:solidFill>
                            <a:schemeClr val="tx1"/>
                          </a:solidFill>
                        </a:rPr>
                        <a:t>et de leurs activités : AGORA</a:t>
                      </a:r>
                    </a:p>
                    <a:p>
                      <a:pPr algn="l">
                        <a:defRPr/>
                      </a:pPr>
                      <a:r>
                        <a:rPr lang="fr-FR" sz="1300" b="1" u="sng" dirty="0">
                          <a:solidFill>
                            <a:schemeClr val="tx1"/>
                          </a:solidFill>
                        </a:rPr>
                        <a:t>Famille de métiers des transitions</a:t>
                      </a:r>
                      <a:r>
                        <a:rPr lang="fr-FR" sz="1300" b="1" u="sng" baseline="0" dirty="0">
                          <a:solidFill>
                            <a:schemeClr val="tx1"/>
                          </a:solidFill>
                        </a:rPr>
                        <a:t> numérique et énergétique </a:t>
                      </a:r>
                      <a:r>
                        <a:rPr lang="fr-FR" sz="1300" b="1" u="sng" dirty="0">
                          <a:solidFill>
                            <a:schemeClr val="tx1"/>
                          </a:solidFill>
                        </a:rPr>
                        <a:t>– 1</a:t>
                      </a:r>
                      <a:r>
                        <a:rPr lang="fr-FR" sz="1300" b="1" u="sng" baseline="30000" dirty="0">
                          <a:solidFill>
                            <a:schemeClr val="tx1"/>
                          </a:solidFill>
                        </a:rPr>
                        <a:t>ère</a:t>
                      </a:r>
                      <a:r>
                        <a:rPr lang="fr-FR" sz="1300" b="1" u="sng" dirty="0">
                          <a:solidFill>
                            <a:schemeClr val="tx1"/>
                          </a:solidFill>
                        </a:rPr>
                        <a:t> année commune</a:t>
                      </a:r>
                      <a:endParaRPr lang="fr-FR" sz="1300" dirty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defRPr/>
                      </a:pPr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Technicien</a:t>
                      </a:r>
                      <a:r>
                        <a:rPr lang="fr-FR" sz="1400" baseline="0" dirty="0">
                          <a:solidFill>
                            <a:schemeClr val="tx1"/>
                          </a:solidFill>
                        </a:rPr>
                        <a:t> de maintenance et efficacité énergétique : MEE</a:t>
                      </a:r>
                    </a:p>
                    <a:p>
                      <a:pPr>
                        <a:defRPr/>
                      </a:pPr>
                      <a:r>
                        <a:rPr lang="fr-FR" sz="1400" baseline="0" dirty="0">
                          <a:solidFill>
                            <a:schemeClr val="tx1"/>
                          </a:solidFill>
                        </a:rPr>
                        <a:t>Métiers de l’électricité et de ses environnements connectés </a:t>
                      </a:r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 : MEEC</a:t>
                      </a:r>
                    </a:p>
                    <a:p>
                      <a:pPr algn="l">
                        <a:defRPr/>
                      </a:pPr>
                      <a:r>
                        <a:rPr lang="fr-FR" sz="1300" b="1" u="sng" dirty="0">
                          <a:solidFill>
                            <a:schemeClr val="tx1"/>
                          </a:solidFill>
                        </a:rPr>
                        <a:t>Famille de métiers de</a:t>
                      </a:r>
                      <a:r>
                        <a:rPr lang="fr-FR" sz="1300" b="1" u="sng" baseline="0" dirty="0">
                          <a:solidFill>
                            <a:schemeClr val="tx1"/>
                          </a:solidFill>
                        </a:rPr>
                        <a:t> la maintenance des matériels et des véhicules </a:t>
                      </a:r>
                      <a:r>
                        <a:rPr lang="fr-FR" sz="1300" b="1" u="sng" dirty="0">
                          <a:solidFill>
                            <a:schemeClr val="tx1"/>
                          </a:solidFill>
                        </a:rPr>
                        <a:t>– 1</a:t>
                      </a:r>
                      <a:r>
                        <a:rPr lang="fr-FR" sz="1300" b="1" u="sng" baseline="30000" dirty="0">
                          <a:solidFill>
                            <a:schemeClr val="tx1"/>
                          </a:solidFill>
                        </a:rPr>
                        <a:t>ère</a:t>
                      </a:r>
                      <a:r>
                        <a:rPr lang="fr-FR" sz="1300" b="1" u="sng" dirty="0">
                          <a:solidFill>
                            <a:schemeClr val="tx1"/>
                          </a:solidFill>
                        </a:rPr>
                        <a:t> année commune</a:t>
                      </a:r>
                      <a:endParaRPr lang="fr-FR" sz="1300" dirty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defRPr/>
                      </a:pPr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Maintenance des systèmes</a:t>
                      </a:r>
                      <a:r>
                        <a:rPr lang="fr-FR" sz="1400" baseline="0" dirty="0">
                          <a:solidFill>
                            <a:schemeClr val="tx1"/>
                          </a:solidFill>
                        </a:rPr>
                        <a:t> de production connectés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defRPr/>
                      </a:pPr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Maintenance des véhicules : option</a:t>
                      </a:r>
                      <a:r>
                        <a:rPr lang="fr-FR" sz="1400" baseline="0" dirty="0">
                          <a:solidFill>
                            <a:schemeClr val="tx1"/>
                          </a:solidFill>
                        </a:rPr>
                        <a:t> véhicules de transport routier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Maintenance des véhicules : option</a:t>
                      </a:r>
                      <a:r>
                        <a:rPr lang="fr-FR" sz="1400" baseline="0" dirty="0">
                          <a:solidFill>
                            <a:schemeClr val="tx1"/>
                          </a:solidFill>
                        </a:rPr>
                        <a:t> véhicules de voitures particulières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  <a:p>
                      <a:pPr algn="l"/>
                      <a:r>
                        <a:rPr lang="fr-FR" sz="1300" b="1" u="sng" dirty="0">
                          <a:solidFill>
                            <a:schemeClr val="tx1"/>
                          </a:solidFill>
                        </a:rPr>
                        <a:t>Famille de métiers de la relation client – 1</a:t>
                      </a:r>
                      <a:r>
                        <a:rPr lang="fr-FR" sz="1300" b="1" u="sng" baseline="30000" dirty="0">
                          <a:solidFill>
                            <a:schemeClr val="tx1"/>
                          </a:solidFill>
                        </a:rPr>
                        <a:t>ère</a:t>
                      </a:r>
                      <a:r>
                        <a:rPr lang="fr-FR" sz="1300" b="1" u="sng" dirty="0">
                          <a:solidFill>
                            <a:schemeClr val="tx1"/>
                          </a:solidFill>
                        </a:rPr>
                        <a:t> année commune</a:t>
                      </a:r>
                    </a:p>
                    <a:p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Métiers de l’accueil</a:t>
                      </a:r>
                    </a:p>
                    <a:p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Métiers du commerce et de la Vente : Option A (Animation) et B (Prospection)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6632"/>
            <a:ext cx="1000513" cy="560449"/>
          </a:xfrm>
          <a:prstGeom prst="rect">
            <a:avLst/>
          </a:prstGeom>
        </p:spPr>
      </p:pic>
      <p:sp>
        <p:nvSpPr>
          <p:cNvPr id="9" name="Titre 1"/>
          <p:cNvSpPr txBox="1">
            <a:spLocks/>
          </p:cNvSpPr>
          <p:nvPr/>
        </p:nvSpPr>
        <p:spPr>
          <a:xfrm>
            <a:off x="5362730" y="116632"/>
            <a:ext cx="3456384" cy="8667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2200"/>
              </a:lnSpc>
            </a:pPr>
            <a:endParaRPr lang="fr-FR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4209357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43808" y="114018"/>
            <a:ext cx="3456384" cy="1298758"/>
          </a:xfrm>
        </p:spPr>
        <p:txBody>
          <a:bodyPr>
            <a:noAutofit/>
          </a:bodyPr>
          <a:lstStyle/>
          <a:p>
            <a:pPr>
              <a:lnSpc>
                <a:spcPts val="2200"/>
              </a:lnSpc>
            </a:pPr>
            <a:r>
              <a:rPr lang="fr-FR" sz="2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Lycée Ernest Ferroul</a:t>
            </a:r>
            <a:br>
              <a:rPr lang="fr-FR" sz="2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br>
              <a:rPr lang="fr-FR" sz="2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fr-FR" sz="2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LEZIGNAN-CORBIERES</a:t>
            </a: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084684"/>
              </p:ext>
            </p:extLst>
          </p:nvPr>
        </p:nvGraphicFramePr>
        <p:xfrm>
          <a:off x="251520" y="1772816"/>
          <a:ext cx="8549104" cy="41961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01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889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5937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fr-FR" sz="1800" b="1" baseline="30000" dirty="0">
                          <a:solidFill>
                            <a:schemeClr val="tx1"/>
                          </a:solidFill>
                        </a:rPr>
                        <a:t>NDE</a:t>
                      </a:r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 GT</a:t>
                      </a: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</a:rPr>
                        <a:t>SECONDE GENERALE ET TECHNOLOGIQUE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5937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BAC GENERAL</a:t>
                      </a: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dirty="0"/>
                        <a:t>Voie générale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3223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BAC</a:t>
                      </a:r>
                      <a:r>
                        <a:rPr lang="fr-FR" sz="1800" b="1" baseline="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fr-FR" sz="1800" b="1" baseline="0" dirty="0">
                          <a:solidFill>
                            <a:schemeClr val="tx1"/>
                          </a:solidFill>
                        </a:rPr>
                        <a:t>TECHNOLOGIQUE</a:t>
                      </a:r>
                      <a:endParaRPr lang="fr-FR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2300"/>
                        </a:lnSpc>
                        <a:spcBef>
                          <a:spcPts val="0"/>
                        </a:spcBef>
                      </a:pPr>
                      <a:r>
                        <a:rPr kumimoji="0" lang="fr-FR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ST2S  Sciences et Technologies de la Santé et du</a:t>
                      </a:r>
                      <a:r>
                        <a:rPr kumimoji="0" lang="fr-FR" sz="14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Social</a:t>
                      </a:r>
                      <a:endParaRPr kumimoji="0" lang="fr-FR" sz="1400" b="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ts val="2300"/>
                        </a:lnSpc>
                        <a:spcBef>
                          <a:spcPts val="0"/>
                        </a:spcBef>
                      </a:pPr>
                      <a:r>
                        <a:rPr kumimoji="0" lang="fr-FR" sz="14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STMG Sciences et Technologies du Management et de la Gestion 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3214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CAP</a:t>
                      </a: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fr-FR" sz="14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Opérateur / Opératrice logistique</a:t>
                      </a:r>
                    </a:p>
                    <a:p>
                      <a:r>
                        <a:rPr kumimoji="0" lang="fr-FR" sz="14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Equipier polyvalent du commerce</a:t>
                      </a:r>
                      <a:endParaRPr lang="fr-FR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61923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BAC </a:t>
                      </a:r>
                      <a:r>
                        <a:rPr lang="fr-FR" sz="1800" b="1" baseline="0" dirty="0">
                          <a:solidFill>
                            <a:schemeClr val="tx1"/>
                          </a:solidFill>
                        </a:rPr>
                        <a:t> PROFESSIONNEL</a:t>
                      </a:r>
                      <a:endParaRPr lang="fr-FR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400" b="0" u="none" dirty="0">
                          <a:solidFill>
                            <a:schemeClr val="tx1"/>
                          </a:solidFill>
                        </a:rPr>
                        <a:t>Conducteur Transport routier de marchandises</a:t>
                      </a:r>
                      <a:r>
                        <a:rPr lang="fr-FR" sz="1400" b="0" u="none" baseline="0" dirty="0">
                          <a:solidFill>
                            <a:schemeClr val="tx1"/>
                          </a:solidFill>
                        </a:rPr>
                        <a:t> (recrutements particuliers)</a:t>
                      </a:r>
                      <a:endParaRPr lang="fr-FR" sz="1400" b="0" u="none" dirty="0">
                        <a:solidFill>
                          <a:schemeClr val="tx1"/>
                        </a:solidFill>
                      </a:endParaRPr>
                    </a:p>
                    <a:p>
                      <a:pPr algn="l"/>
                      <a:r>
                        <a:rPr lang="fr-FR" sz="1400" b="0" u="none" dirty="0">
                          <a:solidFill>
                            <a:schemeClr val="tx1"/>
                          </a:solidFill>
                        </a:rPr>
                        <a:t>Accompagnement</a:t>
                      </a:r>
                      <a:r>
                        <a:rPr lang="fr-FR" sz="1400" b="0" u="none" baseline="0" dirty="0">
                          <a:solidFill>
                            <a:schemeClr val="tx1"/>
                          </a:solidFill>
                        </a:rPr>
                        <a:t> Soins et Services à la Personne (ASSP)</a:t>
                      </a:r>
                    </a:p>
                    <a:p>
                      <a:pPr algn="l"/>
                      <a:endParaRPr lang="fr-FR" sz="1400" b="1" u="sng" dirty="0">
                        <a:solidFill>
                          <a:schemeClr val="tx1"/>
                        </a:solidFill>
                      </a:endParaRPr>
                    </a:p>
                    <a:p>
                      <a:pPr algn="l"/>
                      <a:r>
                        <a:rPr lang="fr-FR" sz="1300" b="1" u="sng" dirty="0">
                          <a:solidFill>
                            <a:schemeClr val="tx1"/>
                          </a:solidFill>
                        </a:rPr>
                        <a:t>Famille de métiers de la gestion administrative, transport et logistique – 1</a:t>
                      </a:r>
                      <a:r>
                        <a:rPr lang="fr-FR" sz="1300" b="1" u="sng" baseline="30000" dirty="0">
                          <a:solidFill>
                            <a:schemeClr val="tx1"/>
                          </a:solidFill>
                        </a:rPr>
                        <a:t>ère</a:t>
                      </a:r>
                      <a:r>
                        <a:rPr lang="fr-FR" sz="1300" b="1" u="sng" dirty="0">
                          <a:solidFill>
                            <a:schemeClr val="tx1"/>
                          </a:solidFill>
                        </a:rPr>
                        <a:t> année commune</a:t>
                      </a:r>
                    </a:p>
                    <a:p>
                      <a:pPr algn="l"/>
                      <a:r>
                        <a:rPr lang="fr-FR" sz="1400" b="0" u="none" dirty="0">
                          <a:solidFill>
                            <a:schemeClr val="tx1"/>
                          </a:solidFill>
                        </a:rPr>
                        <a:t>Organisation</a:t>
                      </a:r>
                      <a:r>
                        <a:rPr lang="fr-FR" sz="1400" b="0" u="none" baseline="0" dirty="0">
                          <a:solidFill>
                            <a:schemeClr val="tx1"/>
                          </a:solidFill>
                        </a:rPr>
                        <a:t> du transport de marchandises</a:t>
                      </a:r>
                      <a:endParaRPr lang="fr-FR" sz="1400" b="0" u="none" dirty="0">
                        <a:solidFill>
                          <a:schemeClr val="tx1"/>
                        </a:solidFill>
                      </a:endParaRPr>
                    </a:p>
                    <a:p>
                      <a:pPr algn="l"/>
                      <a:r>
                        <a:rPr lang="fr-FR" sz="1400" b="0" u="none" dirty="0">
                          <a:solidFill>
                            <a:schemeClr val="tx1"/>
                          </a:solidFill>
                        </a:rPr>
                        <a:t>Logistique</a:t>
                      </a:r>
                    </a:p>
                    <a:p>
                      <a:pPr algn="l"/>
                      <a:endParaRPr lang="fr-FR" sz="1400" b="0" u="none" dirty="0">
                        <a:solidFill>
                          <a:schemeClr val="tx1"/>
                        </a:solidFill>
                      </a:endParaRPr>
                    </a:p>
                    <a:p>
                      <a:pPr algn="l"/>
                      <a:r>
                        <a:rPr lang="fr-FR" sz="1300" b="1" u="sng" dirty="0">
                          <a:solidFill>
                            <a:schemeClr val="tx1"/>
                          </a:solidFill>
                        </a:rPr>
                        <a:t>Famille de métiers de la relation client</a:t>
                      </a:r>
                    </a:p>
                    <a:p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Métiers du commerce et de la Vente : Option A (Animation)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6632"/>
            <a:ext cx="1000513" cy="560449"/>
          </a:xfrm>
          <a:prstGeom prst="rect">
            <a:avLst/>
          </a:prstGeom>
        </p:spPr>
      </p:pic>
      <p:sp>
        <p:nvSpPr>
          <p:cNvPr id="9" name="Titre 1"/>
          <p:cNvSpPr txBox="1">
            <a:spLocks/>
          </p:cNvSpPr>
          <p:nvPr/>
        </p:nvSpPr>
        <p:spPr>
          <a:xfrm>
            <a:off x="5362730" y="116632"/>
            <a:ext cx="3456384" cy="8667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2200"/>
              </a:lnSpc>
            </a:pPr>
            <a:endParaRPr lang="fr-FR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2617315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Autofit/>
          </a:bodyPr>
          <a:lstStyle/>
          <a:p>
            <a:r>
              <a:rPr lang="fr-FR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Lycée agricole P.P. Riquet</a:t>
            </a:r>
            <a:br>
              <a:rPr lang="fr-FR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fr-FR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CASTELNAUDARY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dirty="0"/>
              <a:t>Forum 4ème - CIO de Carcassonne</a:t>
            </a: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2864227"/>
              </p:ext>
            </p:extLst>
          </p:nvPr>
        </p:nvGraphicFramePr>
        <p:xfrm>
          <a:off x="179512" y="2564904"/>
          <a:ext cx="8517632" cy="19753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31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244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5340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>
                          <a:solidFill>
                            <a:schemeClr val="tx1"/>
                          </a:solidFill>
                        </a:rPr>
                        <a:t>BAC </a:t>
                      </a:r>
                      <a:r>
                        <a:rPr lang="fr-FR" sz="1600" b="1" baseline="0" dirty="0">
                          <a:solidFill>
                            <a:schemeClr val="tx1"/>
                          </a:solidFill>
                        </a:rPr>
                        <a:t> PROFESSIONNEL</a:t>
                      </a:r>
                      <a:endParaRPr lang="fr-FR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u="sng" dirty="0">
                          <a:solidFill>
                            <a:schemeClr val="dk1"/>
                          </a:solidFill>
                        </a:rPr>
                        <a:t>Famille de métiers Nature-Jardin-Paysage-Forêt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0" dirty="0">
                          <a:solidFill>
                            <a:schemeClr val="dk1"/>
                          </a:solidFill>
                        </a:rPr>
                        <a:t>Aménagements paysagers</a:t>
                      </a:r>
                    </a:p>
                    <a:p>
                      <a:endParaRPr lang="fr-FR" sz="1600" b="1" u="sng" dirty="0">
                        <a:solidFill>
                          <a:schemeClr val="dk1"/>
                        </a:solidFill>
                      </a:endParaRPr>
                    </a:p>
                    <a:p>
                      <a:r>
                        <a:rPr lang="fr-FR" sz="1600" b="1" u="sng" dirty="0">
                          <a:solidFill>
                            <a:schemeClr val="dk1"/>
                          </a:solidFill>
                        </a:rPr>
                        <a:t>Famille de métiers de la Production : la 1</a:t>
                      </a:r>
                      <a:r>
                        <a:rPr lang="fr-FR" sz="1600" b="1" u="sng" baseline="30000" dirty="0">
                          <a:solidFill>
                            <a:schemeClr val="dk1"/>
                          </a:solidFill>
                        </a:rPr>
                        <a:t>ère</a:t>
                      </a:r>
                      <a:r>
                        <a:rPr lang="fr-FR" sz="1600" b="1" u="sng" dirty="0">
                          <a:solidFill>
                            <a:schemeClr val="dk1"/>
                          </a:solidFill>
                        </a:rPr>
                        <a:t> année est commune </a:t>
                      </a:r>
                    </a:p>
                    <a:p>
                      <a:r>
                        <a:rPr lang="fr-FR" sz="1800" b="0" dirty="0">
                          <a:solidFill>
                            <a:schemeClr val="dk1"/>
                          </a:solidFill>
                        </a:rPr>
                        <a:t>Conduite et gestion entreprise agricole: polyculture élevage</a:t>
                      </a:r>
                    </a:p>
                    <a:p>
                      <a:r>
                        <a:rPr lang="fr-FR" sz="1800" b="0" dirty="0">
                          <a:solidFill>
                            <a:schemeClr val="dk1"/>
                          </a:solidFill>
                        </a:rPr>
                        <a:t>Conduite et gestion entreprise hippique</a:t>
                      </a:r>
                    </a:p>
                    <a:p>
                      <a:pPr>
                        <a:defRPr/>
                      </a:pPr>
                      <a:r>
                        <a:rPr lang="fr-FR" sz="1800" b="0" dirty="0">
                          <a:solidFill>
                            <a:schemeClr val="dk1"/>
                          </a:solidFill>
                        </a:rPr>
                        <a:t>Agroéquipement</a:t>
                      </a:r>
                      <a:endParaRPr kumimoji="0" lang="fr-FR" sz="18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48680"/>
            <a:ext cx="1000513" cy="560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3279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Autofit/>
          </a:bodyPr>
          <a:lstStyle/>
          <a:p>
            <a:r>
              <a:rPr lang="fr-FR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Centre de formation d’apprentis</a:t>
            </a:r>
            <a:br>
              <a:rPr lang="fr-FR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fr-FR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Purple Campus de Carcassonne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CIO de Carcassonne</a:t>
            </a: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2148326"/>
              </p:ext>
            </p:extLst>
          </p:nvPr>
        </p:nvGraphicFramePr>
        <p:xfrm>
          <a:off x="251520" y="4725144"/>
          <a:ext cx="8424936" cy="16561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36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512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656184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BAC </a:t>
                      </a:r>
                      <a:r>
                        <a:rPr lang="fr-FR" sz="1800" b="1" baseline="0" dirty="0">
                          <a:solidFill>
                            <a:schemeClr val="tx1"/>
                          </a:solidFill>
                        </a:rPr>
                        <a:t> PROFESSIONNEL</a:t>
                      </a:r>
                      <a:endParaRPr lang="fr-FR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fr-FR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Métiers de l’accueil</a:t>
                      </a:r>
                      <a:r>
                        <a:rPr kumimoji="0" lang="fr-FR" sz="16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(ex </a:t>
                      </a:r>
                      <a:r>
                        <a:rPr kumimoji="0" lang="fr-FR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Accueil Relation Clients et Usagers)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Métiers du Commerce</a:t>
                      </a:r>
                      <a:r>
                        <a:rPr kumimoji="0" lang="fr-FR" sz="16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et de la Vente option A : animation et gestion de l’espace commercial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Logistique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Commercialisation et service en restauration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Cuisine</a:t>
                      </a:r>
                      <a:endParaRPr kumimoji="0" lang="fr-FR" sz="16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48680"/>
            <a:ext cx="1000513" cy="560449"/>
          </a:xfrm>
          <a:prstGeom prst="rect">
            <a:avLst/>
          </a:prstGeom>
        </p:spPr>
      </p:pic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4887251"/>
              </p:ext>
            </p:extLst>
          </p:nvPr>
        </p:nvGraphicFramePr>
        <p:xfrm>
          <a:off x="251520" y="1412776"/>
          <a:ext cx="8424936" cy="33123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36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512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12368"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>
                          <a:solidFill>
                            <a:schemeClr val="tx1"/>
                          </a:solidFill>
                        </a:rPr>
                        <a:t>CAP</a:t>
                      </a: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fr-FR" sz="1800" b="1" u="sng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Site de Carcassonne</a:t>
                      </a:r>
                    </a:p>
                    <a:p>
                      <a:r>
                        <a:rPr kumimoji="0" lang="fr-FR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Production</a:t>
                      </a:r>
                      <a:r>
                        <a:rPr kumimoji="0" lang="fr-FR" sz="16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et service en </a:t>
                      </a:r>
                      <a:r>
                        <a:rPr kumimoji="0" lang="fr-FR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restaurations (rapide, collective,</a:t>
                      </a:r>
                      <a:r>
                        <a:rPr kumimoji="0" lang="fr-FR" sz="16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cafétéria) </a:t>
                      </a:r>
                      <a:r>
                        <a:rPr kumimoji="0" lang="fr-FR" sz="14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(e</a:t>
                      </a:r>
                      <a:r>
                        <a:rPr kumimoji="0" lang="fr-FR" sz="14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 Agent polyvalent de restauration – dernière session 2021)</a:t>
                      </a:r>
                      <a:endParaRPr kumimoji="0" lang="fr-FR" sz="1400" b="0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fr-FR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Cuisine </a:t>
                      </a:r>
                    </a:p>
                    <a:p>
                      <a:r>
                        <a:rPr kumimoji="0" lang="fr-FR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Commercialisation et service en Hôtel,</a:t>
                      </a:r>
                      <a:r>
                        <a:rPr kumimoji="0" lang="fr-FR" sz="16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Café, Restaurant</a:t>
                      </a:r>
                      <a:endParaRPr kumimoji="0" lang="fr-FR" sz="16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fr-FR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Equipier polyvalent</a:t>
                      </a:r>
                      <a:r>
                        <a:rPr kumimoji="0" lang="fr-FR" sz="16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du commerce </a:t>
                      </a:r>
                      <a:r>
                        <a:rPr kumimoji="0" lang="fr-FR" sz="14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fr-FR" sz="14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ex- Employé(e) de vente Spécialisé(e) A Produits alimentaires B Produits d’équipement courant – dernières session 2021)</a:t>
                      </a:r>
                      <a:endParaRPr kumimoji="0" lang="fr-FR" sz="1400" b="0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fr-FR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Maintenance des véhicules </a:t>
                      </a:r>
                      <a:r>
                        <a:rPr kumimoji="0" lang="fr-FR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Option A </a:t>
                      </a:r>
                      <a:r>
                        <a:rPr kumimoji="0" lang="fr-FR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Voitures</a:t>
                      </a:r>
                      <a:r>
                        <a:rPr kumimoji="0" lang="fr-FR" sz="16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fr-FR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particulières</a:t>
                      </a:r>
                    </a:p>
                    <a:p>
                      <a:endParaRPr kumimoji="0" lang="fr-FR" sz="16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fr-FR" sz="1800" b="1" u="sng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Site de Narbonne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Equipier polyvalent du commerce</a:t>
                      </a:r>
                      <a:r>
                        <a:rPr kumimoji="0" lang="fr-FR" sz="16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fr-FR" sz="1600" b="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fr-FR" sz="1400" b="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 -Employé(e) de commerce Multi-Spécialités et Employé(e) de vente Spécialisé(e) Option A</a:t>
                      </a:r>
                      <a:r>
                        <a:rPr kumimoji="0" lang="fr-FR" sz="1400" b="1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fr-FR" sz="1400" b="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Produits alimentaires – dernière</a:t>
                      </a:r>
                      <a:r>
                        <a:rPr kumimoji="0" lang="fr-FR" sz="14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session 2021</a:t>
                      </a:r>
                      <a:r>
                        <a:rPr kumimoji="0" lang="fr-FR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39086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53752"/>
            <a:ext cx="8229600" cy="1143000"/>
          </a:xfrm>
        </p:spPr>
        <p:txBody>
          <a:bodyPr>
            <a:noAutofit/>
          </a:bodyPr>
          <a:lstStyle/>
          <a:p>
            <a:r>
              <a:rPr lang="fr-FR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Centre de formation d’apprentis</a:t>
            </a:r>
            <a:br>
              <a:rPr lang="fr-FR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fr-FR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CFA de LEZIGNAN (IRFMA)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419872" y="6490543"/>
            <a:ext cx="2895600" cy="365125"/>
          </a:xfrm>
        </p:spPr>
        <p:txBody>
          <a:bodyPr/>
          <a:lstStyle/>
          <a:p>
            <a:r>
              <a:rPr lang="fr-BE" dirty="0"/>
              <a:t>Forum 4ème - CIO de Carcassonne</a:t>
            </a: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2742763"/>
              </p:ext>
            </p:extLst>
          </p:nvPr>
        </p:nvGraphicFramePr>
        <p:xfrm>
          <a:off x="307776" y="1268761"/>
          <a:ext cx="8676456" cy="49348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482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29035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CAP</a:t>
                      </a: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Boucher </a:t>
                      </a:r>
                    </a:p>
                    <a:p>
                      <a:pPr marL="0" algn="l" defTabSz="914400" rtl="0" eaLnBrk="1" latinLnBrk="0" hangingPunct="1"/>
                      <a:r>
                        <a:rPr lang="fr-FR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Boulanger</a:t>
                      </a:r>
                    </a:p>
                    <a:p>
                      <a:pPr marL="0" algn="l" defTabSz="914400" rtl="0" eaLnBrk="1" latinLnBrk="0" hangingPunct="1"/>
                      <a:r>
                        <a:rPr lang="fr-FR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Pâtissier</a:t>
                      </a:r>
                    </a:p>
                    <a:p>
                      <a:pPr marL="0" algn="l" defTabSz="914400" rtl="0" eaLnBrk="1" latinLnBrk="0" hangingPunct="1"/>
                      <a:r>
                        <a:rPr lang="fr-FR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Charcutier-traiteur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Cuisine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8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fr-FR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Métiers</a:t>
                      </a:r>
                      <a:r>
                        <a:rPr lang="fr-FR" sz="16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de la c</a:t>
                      </a:r>
                      <a:r>
                        <a:rPr lang="fr-FR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oiffure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Esthétique-cosmétique-parfumerie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8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Equipier polyvalent du commerce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400" b="0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Maintenance de véhicules </a:t>
                      </a:r>
                      <a:r>
                        <a:rPr lang="fr-FR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option A</a:t>
                      </a:r>
                      <a:r>
                        <a:rPr lang="fr-FR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: véhicules particuliers</a:t>
                      </a:r>
                    </a:p>
                    <a:p>
                      <a:pPr marL="0" algn="l" defTabSz="914400" rtl="0" eaLnBrk="1" latinLnBrk="0" hangingPunct="1"/>
                      <a:r>
                        <a:rPr lang="fr-FR" sz="16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                                </a:t>
                      </a:r>
                      <a:r>
                        <a:rPr lang="fr-FR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option C</a:t>
                      </a:r>
                      <a:r>
                        <a:rPr lang="fr-FR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: motocycles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</a:t>
                      </a:r>
                    </a:p>
                    <a:p>
                      <a:pPr marL="0" algn="l" defTabSz="914400" rtl="0" eaLnBrk="1" latinLnBrk="0" hangingPunct="1"/>
                      <a:r>
                        <a:rPr lang="fr-FR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Réparation des carrosseries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Peinture en carrosserie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67508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>
                          <a:solidFill>
                            <a:schemeClr val="tx1"/>
                          </a:solidFill>
                        </a:rPr>
                        <a:t>BAC </a:t>
                      </a:r>
                      <a:r>
                        <a:rPr lang="fr-FR" sz="1600" b="1" baseline="0" dirty="0">
                          <a:solidFill>
                            <a:schemeClr val="tx1"/>
                          </a:solidFill>
                        </a:rPr>
                        <a:t> PROFESSIONNEL</a:t>
                      </a:r>
                      <a:endParaRPr lang="fr-FR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Réparation des carrosseries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400" b="1" i="0" u="sng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i="0" u="sng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Famille de Métiers de la Maintenance des matériels et des véhicules – 1</a:t>
                      </a:r>
                      <a:r>
                        <a:rPr lang="fr-FR" sz="1400" b="1" i="0" u="sng" kern="1200" baseline="30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ère</a:t>
                      </a:r>
                      <a:r>
                        <a:rPr lang="fr-FR" sz="1400" b="1" i="0" u="sng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année commune</a:t>
                      </a:r>
                    </a:p>
                    <a:p>
                      <a:pPr marL="0" algn="l" defTabSz="914400" rtl="0" eaLnBrk="1" latinLnBrk="0" hangingPunct="1"/>
                      <a:r>
                        <a:rPr lang="fr-FR" sz="16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Maintenance des véhicules </a:t>
                      </a:r>
                      <a:r>
                        <a:rPr lang="fr-FR" sz="16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option</a:t>
                      </a:r>
                      <a:r>
                        <a:rPr lang="fr-FR" sz="16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 : voitures particulières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48680"/>
            <a:ext cx="1000513" cy="560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2835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692696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fr-FR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Rounded MT Bold" pitchFamily="34" charset="0"/>
              </a:rPr>
              <a:t>Orientation</a:t>
            </a:r>
          </a:p>
        </p:txBody>
      </p:sp>
      <p:graphicFrame>
        <p:nvGraphicFramePr>
          <p:cNvPr id="57523" name="Group 17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5305801"/>
              </p:ext>
            </p:extLst>
          </p:nvPr>
        </p:nvGraphicFramePr>
        <p:xfrm>
          <a:off x="459019" y="2492896"/>
          <a:ext cx="8424935" cy="4012343"/>
        </p:xfrm>
        <a:graphic>
          <a:graphicData uri="http://schemas.openxmlformats.org/drawingml/2006/table">
            <a:tbl>
              <a:tblPr/>
              <a:tblGrid>
                <a:gridCol w="12330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811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106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72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</a:rPr>
                        <a:t>Février</a:t>
                      </a:r>
                      <a:endParaRPr kumimoji="0" 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Times New Roman" pitchFamily="18" charset="0"/>
                        </a:rPr>
                        <a:t>Intentions d’orientation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009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</a:rPr>
                        <a:t>Mars</a:t>
                      </a:r>
                      <a:endParaRPr kumimoji="0" 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Avis du conseil de classe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697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Berlin Sans FB Demi" pitchFamily="34" charset="0"/>
                        </a:rPr>
                        <a:t>Phase de dialogue entre l’équipe éducative et la famille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69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</a:rPr>
                        <a:t>Mai</a:t>
                      </a:r>
                      <a:endParaRPr kumimoji="0" 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Times New Roman" pitchFamily="18" charset="0"/>
                        </a:rPr>
                        <a:t>Vœux définitifs</a:t>
                      </a:r>
                      <a:endParaRPr kumimoji="0" 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72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</a:rPr>
                        <a:t>Juin</a:t>
                      </a:r>
                      <a:endParaRPr kumimoji="0" 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Times New Roman" pitchFamily="18" charset="0"/>
                        </a:rPr>
                        <a:t>Décision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Times New Roman" pitchFamily="18" charset="0"/>
                        </a:rPr>
                        <a:t> (chef d’établissement)</a:t>
                      </a:r>
                      <a:endParaRPr kumimoji="0" 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7455" name="AutoShape 111"/>
          <p:cNvSpPr>
            <a:spLocks noChangeArrowheads="1"/>
          </p:cNvSpPr>
          <p:nvPr/>
        </p:nvSpPr>
        <p:spPr bwMode="auto">
          <a:xfrm>
            <a:off x="1677144" y="1978968"/>
            <a:ext cx="3485728" cy="360040"/>
          </a:xfrm>
          <a:prstGeom prst="flowChartAlternateProcess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/>
            <a:endParaRPr lang="fr-FR" dirty="0"/>
          </a:p>
        </p:txBody>
      </p:sp>
      <p:sp>
        <p:nvSpPr>
          <p:cNvPr id="57456" name="Text Box 112"/>
          <p:cNvSpPr txBox="1">
            <a:spLocks noChangeArrowheads="1"/>
          </p:cNvSpPr>
          <p:nvPr/>
        </p:nvSpPr>
        <p:spPr bwMode="auto">
          <a:xfrm>
            <a:off x="1729680" y="1988840"/>
            <a:ext cx="3352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dirty="0">
                <a:latin typeface="Arial Rounded MT Bold" pitchFamily="34" charset="0"/>
              </a:rPr>
              <a:t>L’élève et sa famille</a:t>
            </a:r>
          </a:p>
        </p:txBody>
      </p:sp>
      <p:sp>
        <p:nvSpPr>
          <p:cNvPr id="57460" name="AutoShape 116"/>
          <p:cNvSpPr>
            <a:spLocks noChangeArrowheads="1"/>
          </p:cNvSpPr>
          <p:nvPr/>
        </p:nvSpPr>
        <p:spPr bwMode="auto">
          <a:xfrm>
            <a:off x="5349552" y="1978968"/>
            <a:ext cx="3490664" cy="360040"/>
          </a:xfrm>
          <a:prstGeom prst="flowChartAlternateProcess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7461" name="Text Box 117"/>
          <p:cNvSpPr txBox="1">
            <a:spLocks noChangeArrowheads="1"/>
          </p:cNvSpPr>
          <p:nvPr/>
        </p:nvSpPr>
        <p:spPr bwMode="auto">
          <a:xfrm>
            <a:off x="5539680" y="1988840"/>
            <a:ext cx="3352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dirty="0">
                <a:latin typeface="Arial Rounded MT Bold" pitchFamily="34" charset="0"/>
              </a:rPr>
              <a:t>Conseil de classe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CIO de Carcassonne</a:t>
            </a:r>
          </a:p>
        </p:txBody>
      </p:sp>
    </p:spTree>
    <p:extLst>
      <p:ext uri="{BB962C8B-B14F-4D97-AF65-F5344CB8AC3E}">
        <p14:creationId xmlns:p14="http://schemas.microsoft.com/office/powerpoint/2010/main" val="725947097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3124200" y="6592267"/>
            <a:ext cx="2895600" cy="365125"/>
          </a:xfrm>
        </p:spPr>
        <p:txBody>
          <a:bodyPr/>
          <a:lstStyle/>
          <a:p>
            <a:r>
              <a:rPr lang="fr-BE"/>
              <a:t>CIO de Carcassonne</a:t>
            </a:r>
          </a:p>
        </p:txBody>
      </p:sp>
      <p:sp>
        <p:nvSpPr>
          <p:cNvPr id="22" name="WordArt 46"/>
          <p:cNvSpPr>
            <a:spLocks noChangeArrowheads="1" noChangeShapeType="1" noTextEdit="1"/>
          </p:cNvSpPr>
          <p:nvPr/>
        </p:nvSpPr>
        <p:spPr bwMode="auto">
          <a:xfrm>
            <a:off x="467544" y="824181"/>
            <a:ext cx="6872654" cy="66528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/>
              </a:rPr>
              <a:t>SECONDE générale et technologique </a:t>
            </a:r>
            <a:endParaRPr lang="fr-FR" sz="3600" kern="10" dirty="0">
              <a:ln w="38100">
                <a:solidFill>
                  <a:srgbClr val="FFCC00"/>
                </a:solidFill>
                <a:round/>
                <a:headEnd/>
                <a:tailEnd/>
              </a:ln>
              <a:noFill/>
              <a:latin typeface="Arial Black"/>
            </a:endParaRPr>
          </a:p>
        </p:txBody>
      </p:sp>
      <p:grpSp>
        <p:nvGrpSpPr>
          <p:cNvPr id="3" name="Groupe 2"/>
          <p:cNvGrpSpPr/>
          <p:nvPr/>
        </p:nvGrpSpPr>
        <p:grpSpPr>
          <a:xfrm>
            <a:off x="316097" y="1601950"/>
            <a:ext cx="8465763" cy="4131306"/>
            <a:chOff x="-843735" y="1847764"/>
            <a:chExt cx="9625594" cy="4131306"/>
          </a:xfrm>
        </p:grpSpPr>
        <p:sp>
          <p:nvSpPr>
            <p:cNvPr id="8198" name="Rectangle 6"/>
            <p:cNvSpPr>
              <a:spLocks noChangeArrowheads="1"/>
            </p:cNvSpPr>
            <p:nvPr/>
          </p:nvSpPr>
          <p:spPr bwMode="auto">
            <a:xfrm>
              <a:off x="-843735" y="2082006"/>
              <a:ext cx="9625594" cy="215900"/>
            </a:xfrm>
            <a:prstGeom prst="rect">
              <a:avLst/>
            </a:prstGeom>
            <a:solidFill>
              <a:srgbClr val="FFCC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199" name="AutoShape 7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1403648" y="2440781"/>
              <a:ext cx="7378211" cy="1157975"/>
            </a:xfrm>
            <a:prstGeom prst="actionButtonBlank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fr-FR" sz="3200" b="1">
                  <a:solidFill>
                    <a:schemeClr val="bg1"/>
                  </a:solidFill>
                  <a:latin typeface="Century Gothic" pitchFamily="34" charset="0"/>
                </a:rPr>
                <a:t> </a:t>
              </a:r>
              <a:endParaRPr lang="fr-FR" sz="2400" b="1">
                <a:solidFill>
                  <a:schemeClr val="bg1"/>
                </a:solidFill>
                <a:latin typeface="Century Gothic" pitchFamily="34" charset="0"/>
              </a:endParaRPr>
            </a:p>
          </p:txBody>
        </p:sp>
        <p:sp>
          <p:nvSpPr>
            <p:cNvPr id="8200" name="AutoShape 8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1403648" y="5403070"/>
              <a:ext cx="7378211" cy="576000"/>
            </a:xfrm>
            <a:prstGeom prst="actionButtonBlank">
              <a:avLst/>
            </a:prstGeom>
            <a:solidFill>
              <a:srgbClr val="92D05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fr-FR" sz="2000" b="1">
                  <a:solidFill>
                    <a:schemeClr val="bg1"/>
                  </a:solidFill>
                  <a:latin typeface="Century Gothic" pitchFamily="34" charset="0"/>
                </a:rPr>
                <a:t> </a:t>
              </a:r>
            </a:p>
          </p:txBody>
        </p:sp>
        <p:sp>
          <p:nvSpPr>
            <p:cNvPr id="8201" name="AutoShape 9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1403648" y="3645024"/>
              <a:ext cx="7378211" cy="474636"/>
            </a:xfrm>
            <a:prstGeom prst="actionButtonBlank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fr-FR" b="1">
                  <a:solidFill>
                    <a:schemeClr val="bg1"/>
                  </a:solidFill>
                  <a:latin typeface="Century Gothic" pitchFamily="34" charset="0"/>
                </a:rPr>
                <a:t> </a:t>
              </a:r>
            </a:p>
          </p:txBody>
        </p:sp>
        <p:sp>
          <p:nvSpPr>
            <p:cNvPr id="8206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-671539" y="1847764"/>
              <a:ext cx="5321763" cy="37076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fr-FR" sz="3600" b="1" kern="10" dirty="0">
                  <a:ln w="3175">
                    <a:solidFill>
                      <a:srgbClr val="006699"/>
                    </a:solidFill>
                    <a:round/>
                    <a:headEnd/>
                    <a:tailEnd/>
                  </a:ln>
                  <a:solidFill>
                    <a:srgbClr val="006699"/>
                  </a:solidFill>
                  <a:latin typeface="Century Gothic"/>
                </a:rPr>
                <a:t>Enseignements communs</a:t>
              </a:r>
            </a:p>
          </p:txBody>
        </p:sp>
        <p:sp>
          <p:nvSpPr>
            <p:cNvPr id="8216" name="WordArt 24"/>
            <p:cNvSpPr>
              <a:spLocks noChangeArrowheads="1" noChangeShapeType="1" noTextEdit="1"/>
            </p:cNvSpPr>
            <p:nvPr/>
          </p:nvSpPr>
          <p:spPr bwMode="auto">
            <a:xfrm>
              <a:off x="1668881" y="5499664"/>
              <a:ext cx="4748123" cy="35877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fr-FR" sz="3600" b="1" kern="10" dirty="0">
                  <a:ln w="3175">
                    <a:solidFill>
                      <a:schemeClr val="accent3">
                        <a:lumMod val="50000"/>
                      </a:schemeClr>
                    </a:solidFill>
                    <a:round/>
                    <a:headEnd/>
                    <a:tailEnd/>
                  </a:ln>
                  <a:solidFill>
                    <a:schemeClr val="accent3">
                      <a:lumMod val="50000"/>
                    </a:schemeClr>
                  </a:solidFill>
                  <a:latin typeface="Century Gothic"/>
                </a:rPr>
                <a:t>1 enseignement général au choix </a:t>
              </a:r>
            </a:p>
          </p:txBody>
        </p:sp>
        <p:sp>
          <p:nvSpPr>
            <p:cNvPr id="8217" name="WordArt 25"/>
            <p:cNvSpPr>
              <a:spLocks noChangeArrowheads="1" noChangeShapeType="1" noTextEdit="1"/>
            </p:cNvSpPr>
            <p:nvPr/>
          </p:nvSpPr>
          <p:spPr bwMode="auto">
            <a:xfrm>
              <a:off x="1668881" y="3711456"/>
              <a:ext cx="5075579" cy="35877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fr-FR" sz="3600" b="1" kern="10" dirty="0">
                  <a:ln w="3175">
                    <a:solidFill>
                      <a:schemeClr val="accent2">
                        <a:lumMod val="75000"/>
                      </a:schemeClr>
                    </a:solidFill>
                    <a:round/>
                    <a:headEnd/>
                    <a:tailEnd/>
                  </a:ln>
                  <a:solidFill>
                    <a:schemeClr val="accent2">
                      <a:lumMod val="75000"/>
                    </a:schemeClr>
                  </a:solidFill>
                  <a:latin typeface="Century Gothic"/>
                </a:rPr>
                <a:t>Accompagnement personnalisé</a:t>
              </a:r>
            </a:p>
          </p:txBody>
        </p:sp>
        <p:sp>
          <p:nvSpPr>
            <p:cNvPr id="23" name="WordArt 23"/>
            <p:cNvSpPr>
              <a:spLocks noChangeArrowheads="1" noChangeShapeType="1" noTextEdit="1"/>
            </p:cNvSpPr>
            <p:nvPr/>
          </p:nvSpPr>
          <p:spPr bwMode="auto">
            <a:xfrm>
              <a:off x="1702786" y="2821768"/>
              <a:ext cx="2619654" cy="39600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fr-FR" sz="3600" b="1" kern="10" dirty="0">
                  <a:ln w="3175">
                    <a:solidFill>
                      <a:srgbClr val="002060"/>
                    </a:solidFill>
                    <a:round/>
                    <a:headEnd/>
                    <a:tailEnd/>
                  </a:ln>
                  <a:solidFill>
                    <a:srgbClr val="002060"/>
                  </a:solidFill>
                  <a:latin typeface="Century Gothic"/>
                </a:rPr>
                <a:t>10 matières</a:t>
              </a:r>
            </a:p>
          </p:txBody>
        </p:sp>
      </p:grpSp>
      <p:sp>
        <p:nvSpPr>
          <p:cNvPr id="27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292681" y="3964588"/>
            <a:ext cx="6489177" cy="474636"/>
          </a:xfrm>
          <a:prstGeom prst="actionButtonBlank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fr-FR" b="1">
                <a:solidFill>
                  <a:schemeClr val="bg1"/>
                </a:solidFill>
                <a:latin typeface="Century Gothic" pitchFamily="34" charset="0"/>
              </a:rPr>
              <a:t> </a:t>
            </a:r>
          </a:p>
        </p:txBody>
      </p:sp>
      <p:sp>
        <p:nvSpPr>
          <p:cNvPr id="28" name="WordArt 25"/>
          <p:cNvSpPr>
            <a:spLocks noChangeArrowheads="1" noChangeShapeType="1" noTextEdit="1"/>
          </p:cNvSpPr>
          <p:nvPr/>
        </p:nvSpPr>
        <p:spPr bwMode="auto">
          <a:xfrm>
            <a:off x="2525956" y="4077072"/>
            <a:ext cx="3888000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 dirty="0">
                <a:ln w="3175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solidFill>
                  <a:schemeClr val="accent2">
                    <a:lumMod val="75000"/>
                  </a:schemeClr>
                </a:solidFill>
                <a:latin typeface="Century Gothic"/>
              </a:rPr>
              <a:t>Aide au choix d’orientation</a:t>
            </a:r>
          </a:p>
        </p:txBody>
      </p:sp>
      <p:sp>
        <p:nvSpPr>
          <p:cNvPr id="32" name="Rectangle 6"/>
          <p:cNvSpPr>
            <a:spLocks noChangeArrowheads="1"/>
          </p:cNvSpPr>
          <p:nvPr/>
        </p:nvSpPr>
        <p:spPr bwMode="auto">
          <a:xfrm>
            <a:off x="322594" y="4869348"/>
            <a:ext cx="8470702" cy="215900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3" name="WordArt 14"/>
          <p:cNvSpPr>
            <a:spLocks noChangeArrowheads="1" noChangeShapeType="1" noTextEdit="1"/>
          </p:cNvSpPr>
          <p:nvPr/>
        </p:nvSpPr>
        <p:spPr bwMode="auto">
          <a:xfrm>
            <a:off x="504264" y="4666268"/>
            <a:ext cx="7517946" cy="3396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 dirty="0">
                <a:ln w="3175">
                  <a:solidFill>
                    <a:srgbClr val="006699"/>
                  </a:solidFill>
                  <a:round/>
                  <a:headEnd/>
                  <a:tailEnd/>
                </a:ln>
                <a:solidFill>
                  <a:srgbClr val="006699"/>
                </a:solidFill>
                <a:latin typeface="Century Gothic"/>
              </a:rPr>
              <a:t>Enseignements optionnels facultatifs(2 au plus)</a:t>
            </a:r>
          </a:p>
        </p:txBody>
      </p:sp>
      <p:sp>
        <p:nvSpPr>
          <p:cNvPr id="34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304119" y="5830038"/>
            <a:ext cx="6489177" cy="576000"/>
          </a:xfrm>
          <a:prstGeom prst="actionButtonBlank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fr-FR" sz="2000" b="1">
                <a:solidFill>
                  <a:schemeClr val="bg1"/>
                </a:solidFill>
                <a:latin typeface="Century Gothic" pitchFamily="34" charset="0"/>
              </a:rPr>
              <a:t> </a:t>
            </a:r>
          </a:p>
        </p:txBody>
      </p:sp>
      <p:sp>
        <p:nvSpPr>
          <p:cNvPr id="35" name="WordArt 24"/>
          <p:cNvSpPr>
            <a:spLocks noChangeArrowheads="1" noChangeShapeType="1" noTextEdit="1"/>
          </p:cNvSpPr>
          <p:nvPr/>
        </p:nvSpPr>
        <p:spPr bwMode="auto">
          <a:xfrm>
            <a:off x="2537392" y="5895100"/>
            <a:ext cx="4824000" cy="358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 dirty="0">
                <a:ln w="3175">
                  <a:solidFill>
                    <a:schemeClr val="accent3">
                      <a:lumMod val="50000"/>
                    </a:schemeClr>
                  </a:solidFill>
                  <a:round/>
                  <a:headEnd/>
                  <a:tailEnd/>
                </a:ln>
                <a:solidFill>
                  <a:schemeClr val="accent3">
                    <a:lumMod val="50000"/>
                  </a:schemeClr>
                </a:solidFill>
                <a:latin typeface="Century Gothic"/>
              </a:rPr>
              <a:t>1 enseignement technologique au choix</a:t>
            </a:r>
          </a:p>
        </p:txBody>
      </p:sp>
      <p:sp>
        <p:nvSpPr>
          <p:cNvPr id="4" name="Rectangle 3"/>
          <p:cNvSpPr/>
          <p:nvPr/>
        </p:nvSpPr>
        <p:spPr>
          <a:xfrm>
            <a:off x="1186690" y="6387425"/>
            <a:ext cx="7633782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/>
            <a:r>
              <a:rPr lang="fr-FR" sz="1700" dirty="0"/>
              <a:t>Latin et Grec  peuvent être choisis en plus des 2 enseignements optionnels</a:t>
            </a:r>
          </a:p>
        </p:txBody>
      </p:sp>
      <p:pic>
        <p:nvPicPr>
          <p:cNvPr id="21" name="Imag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619" y="147825"/>
            <a:ext cx="514194" cy="28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49600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/>
          <p:nvPr/>
        </p:nvPicPr>
        <p:blipFill>
          <a:blip r:embed="rId2" cstate="print"/>
          <a:srcRect l="30307" t="23409" r="26000" b="19032"/>
          <a:stretch>
            <a:fillRect/>
          </a:stretch>
        </p:blipFill>
        <p:spPr bwMode="auto">
          <a:xfrm>
            <a:off x="1716895" y="2062517"/>
            <a:ext cx="6048672" cy="4640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7129785" y="2204864"/>
            <a:ext cx="2016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Vous pouvez saisir, 1,2 ou 3 intentions et les ordonner par préférence</a:t>
            </a:r>
          </a:p>
        </p:txBody>
      </p:sp>
      <p:sp>
        <p:nvSpPr>
          <p:cNvPr id="8" name="CustomShape 1"/>
          <p:cNvSpPr/>
          <p:nvPr/>
        </p:nvSpPr>
        <p:spPr>
          <a:xfrm>
            <a:off x="0" y="548680"/>
            <a:ext cx="9036496" cy="151216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2800" b="1" spc="-1" dirty="0">
                <a:solidFill>
                  <a:srgbClr val="CF2E2B"/>
                </a:solidFill>
                <a:latin typeface="Arial Rounded MT Bold"/>
                <a:ea typeface="DejaVu Sans"/>
              </a:rPr>
              <a:t>Saisie par les familles : procédure informatique</a:t>
            </a:r>
          </a:p>
          <a:p>
            <a:pPr algn="ctr">
              <a:lnSpc>
                <a:spcPct val="100000"/>
              </a:lnSpc>
            </a:pPr>
            <a:r>
              <a:rPr lang="fr-FR" sz="2800" b="1" spc="-1" dirty="0">
                <a:solidFill>
                  <a:srgbClr val="CF2E2B"/>
                </a:solidFill>
                <a:latin typeface="Arial Rounded MT Bold"/>
                <a:ea typeface="DejaVu Sans"/>
              </a:rPr>
              <a:t>Téléservice « Orientation »</a:t>
            </a:r>
          </a:p>
          <a:p>
            <a:pPr algn="ctr">
              <a:lnSpc>
                <a:spcPct val="100000"/>
              </a:lnSpc>
            </a:pPr>
            <a:r>
              <a:rPr lang="fr-FR" sz="2800" b="1" spc="-1" dirty="0">
                <a:solidFill>
                  <a:srgbClr val="CF2E2B"/>
                </a:solidFill>
                <a:latin typeface="Arial Rounded MT Bold"/>
                <a:ea typeface="DejaVu Sans"/>
              </a:rPr>
              <a:t>Téléservice « Affectation »</a:t>
            </a:r>
          </a:p>
        </p:txBody>
      </p:sp>
      <p:pic>
        <p:nvPicPr>
          <p:cNvPr id="9" name="Image 2"/>
          <p:cNvPicPr/>
          <p:nvPr/>
        </p:nvPicPr>
        <p:blipFill>
          <a:blip r:embed="rId3"/>
          <a:stretch/>
        </p:blipFill>
        <p:spPr>
          <a:xfrm>
            <a:off x="0" y="0"/>
            <a:ext cx="999360" cy="559440"/>
          </a:xfrm>
          <a:prstGeom prst="rect">
            <a:avLst/>
          </a:prstGeom>
          <a:ln>
            <a:noFill/>
          </a:ln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44" y="2062517"/>
            <a:ext cx="1740044" cy="4466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93807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55576" y="2708920"/>
            <a:ext cx="7772400" cy="288032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fr-FR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Obtenir une place dans l’établissement souhaité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CIO de Carcassonne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1000513" cy="560449"/>
          </a:xfrm>
          <a:prstGeom prst="rect">
            <a:avLst/>
          </a:prstGeom>
        </p:spPr>
      </p:pic>
      <p:sp>
        <p:nvSpPr>
          <p:cNvPr id="7" name="CustomShape 2"/>
          <p:cNvSpPr/>
          <p:nvPr/>
        </p:nvSpPr>
        <p:spPr>
          <a:xfrm>
            <a:off x="3275856" y="1556792"/>
            <a:ext cx="5255640" cy="91404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5400" b="1" strike="noStrike" cap="all" spc="-1" dirty="0">
                <a:solidFill>
                  <a:srgbClr val="BC7100"/>
                </a:solidFill>
                <a:latin typeface="Calibri"/>
                <a:ea typeface="DejaVu Sans"/>
              </a:rPr>
              <a:t>AFFECTATION</a:t>
            </a:r>
            <a:endParaRPr lang="fr-FR" sz="54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9236506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260743"/>
            <a:ext cx="7772400" cy="692696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fr-FR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Rounded MT Bold" pitchFamily="34" charset="0"/>
              </a:rPr>
              <a:t>Affectation</a:t>
            </a:r>
          </a:p>
        </p:txBody>
      </p:sp>
      <p:graphicFrame>
        <p:nvGraphicFramePr>
          <p:cNvPr id="57523" name="Group 17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7923011"/>
              </p:ext>
            </p:extLst>
          </p:nvPr>
        </p:nvGraphicFramePr>
        <p:xfrm>
          <a:off x="1043608" y="1484784"/>
          <a:ext cx="7200800" cy="4536504"/>
        </p:xfrm>
        <a:graphic>
          <a:graphicData uri="http://schemas.openxmlformats.org/drawingml/2006/table">
            <a:tbl>
              <a:tblPr/>
              <a:tblGrid>
                <a:gridCol w="20162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84576">
                  <a:extLst>
                    <a:ext uri="{9D8B030D-6E8A-4147-A177-3AD203B41FA5}">
                      <a16:colId xmlns:a16="http://schemas.microsoft.com/office/drawing/2014/main" val="1704889491"/>
                    </a:ext>
                  </a:extLst>
                </a:gridCol>
              </a:tblGrid>
              <a:tr h="112414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</a:rPr>
                        <a:t>Mai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Times New Roman" pitchFamily="18" charset="0"/>
                        </a:rPr>
                        <a:t>Saisie des vœux des familles par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Times New Roman" pitchFamily="18" charset="0"/>
                        </a:rPr>
                        <a:t>les familles (</a:t>
                      </a:r>
                      <a:r>
                        <a:rPr kumimoji="0" lang="fr-FR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Times New Roman" pitchFamily="18" charset="0"/>
                        </a:rPr>
                        <a:t>Téléservices</a:t>
                      </a: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Times New Roman" pitchFamily="18" charset="0"/>
                        </a:rPr>
                        <a:t>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2107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</a:rPr>
                        <a:t>Vers le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</a:rPr>
                        <a:t>30 Juin</a:t>
                      </a:r>
                      <a:endParaRPr kumimoji="0" 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Times New Roman" pitchFamily="18" charset="0"/>
                        </a:rPr>
                        <a:t>Résultat de l’affectation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45644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Berlin Sans FB Demi" pitchFamily="34" charset="0"/>
                        </a:rPr>
                        <a:t>En cas de non affectation, prendre contact avec le chef d’établissement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Berlin Sans FB Dem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4564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</a:rPr>
                        <a:t>Début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</a:rPr>
                        <a:t>Juillet</a:t>
                      </a:r>
                      <a:endParaRPr kumimoji="0" 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Times New Roman" pitchFamily="18" charset="0"/>
                        </a:rPr>
                        <a:t>Inscription dans les établissements d’accueil</a:t>
                      </a:r>
                      <a:endParaRPr kumimoji="0" 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CIO de Carcassonne</a:t>
            </a:r>
          </a:p>
        </p:txBody>
      </p:sp>
    </p:spTree>
    <p:extLst>
      <p:ext uri="{BB962C8B-B14F-4D97-AF65-F5344CB8AC3E}">
        <p14:creationId xmlns:p14="http://schemas.microsoft.com/office/powerpoint/2010/main" val="2686848733"/>
      </p:ext>
    </p:extLst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>
            <a:spLocks noGrp="1"/>
          </p:cNvSpPr>
          <p:nvPr>
            <p:ph type="ctrTitle"/>
          </p:nvPr>
        </p:nvSpPr>
        <p:spPr>
          <a:xfrm>
            <a:off x="755576" y="3789040"/>
            <a:ext cx="6264696" cy="2520280"/>
          </a:xfrm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fr-FR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Au lycée professionnel : </a:t>
            </a:r>
            <a:br>
              <a:rPr lang="fr-FR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fr-FR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CAP et BACPRO</a:t>
            </a:r>
            <a:br>
              <a:rPr lang="fr-FR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fr-FR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Sélection en fonction</a:t>
            </a:r>
            <a:br>
              <a:rPr lang="fr-FR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fr-FR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du nombre de candidats et des capacités d’accueil</a:t>
            </a:r>
            <a:endParaRPr lang="fr-FR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3" name="Titre 1"/>
          <p:cNvSpPr txBox="1">
            <a:spLocks/>
          </p:cNvSpPr>
          <p:nvPr/>
        </p:nvSpPr>
        <p:spPr>
          <a:xfrm>
            <a:off x="755576" y="1412776"/>
            <a:ext cx="6264696" cy="20882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fr-FR" sz="3200" b="1" i="0" u="none" strike="noStrike" kern="1200" cap="none" spc="0" normalizeH="0" baseline="0" noProof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Au lycée général et technologique :</a:t>
            </a:r>
            <a:br>
              <a:rPr kumimoji="0" lang="fr-FR" sz="2800" b="1" i="0" u="none" strike="noStrike" kern="1200" cap="none" spc="0" normalizeH="0" baseline="0" noProof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fr-FR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lycée de secteur</a:t>
            </a:r>
            <a:endParaRPr kumimoji="0" lang="fr-FR" sz="4400" b="1" i="0" u="none" strike="noStrike" kern="1200" cap="none" spc="0" normalizeH="0" baseline="0" noProof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Pas de sélection dans votre lycée de secteur</a:t>
            </a:r>
            <a:endParaRPr kumimoji="0" lang="fr-FR" sz="2800" b="1" i="0" u="none" strike="noStrike" kern="1200" cap="none" spc="0" normalizeH="0" noProof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CIO de Carcassonne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1000513" cy="560449"/>
          </a:xfrm>
          <a:prstGeom prst="rect">
            <a:avLst/>
          </a:prstGeom>
        </p:spPr>
      </p:pic>
      <p:sp>
        <p:nvSpPr>
          <p:cNvPr id="8" name="Titre 1"/>
          <p:cNvSpPr txBox="1">
            <a:spLocks/>
          </p:cNvSpPr>
          <p:nvPr/>
        </p:nvSpPr>
        <p:spPr>
          <a:xfrm>
            <a:off x="7164288" y="1412776"/>
            <a:ext cx="1512168" cy="4896544"/>
          </a:xfrm>
          <a:prstGeom prst="rect">
            <a:avLst/>
          </a:prstGeom>
          <a:solidFill>
            <a:srgbClr val="FFC00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fr-FR" sz="3200" b="1" i="0" u="none" strike="noStrike" kern="1200" cap="none" spc="0" normalizeH="0" baseline="0" noProof="0" dirty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10 vœux </a:t>
            </a:r>
            <a:r>
              <a:rPr kumimoji="0" lang="fr-FR" sz="2400" b="1" i="0" u="none" strike="noStrike" kern="1200" cap="none" spc="0" normalizeH="0" baseline="0" noProof="0" dirty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possibles</a:t>
            </a:r>
            <a:endParaRPr kumimoji="0" lang="fr-FR" sz="2000" b="1" i="0" u="none" strike="noStrike" kern="1200" cap="none" spc="0" normalizeH="0" noProof="0" dirty="0">
              <a:ln w="10541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90620911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>
            <a:extLst>
              <a:ext uri="{FF2B5EF4-FFF2-40B4-BE49-F238E27FC236}">
                <a16:creationId xmlns:a16="http://schemas.microsoft.com/office/drawing/2014/main" id="{18A6338B-4D66-4647-B6E7-5AA51EA2AD86}"/>
              </a:ext>
            </a:extLst>
          </p:cNvPr>
          <p:cNvSpPr/>
          <p:nvPr/>
        </p:nvSpPr>
        <p:spPr>
          <a:xfrm>
            <a:off x="423723" y="6119996"/>
            <a:ext cx="8551441" cy="829799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square" lIns="91440" tIns="91440" rIns="91440" bIns="45720" anchor="t" anchorCtr="1" compatLnSpc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723957" algn="l"/>
                <a:tab pos="1447915" algn="l"/>
                <a:tab pos="2171882" algn="l"/>
                <a:tab pos="2895475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fr-FR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18"/>
                <a:ea typeface="SimSun" pitchFamily="2"/>
                <a:cs typeface="Arial Unicode MS" pitchFamily="2"/>
              </a:rPr>
              <a:t>Journées portes ouvertes dans les établissements publics et privés de l’Occitanie 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723957" algn="l"/>
                <a:tab pos="1447915" algn="l"/>
                <a:tab pos="2171882" algn="l"/>
                <a:tab pos="2895475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fr-FR" sz="1200" b="0" i="1" u="none" strike="noStrike" kern="1200" cap="none" spc="0" normalizeH="0" baseline="0" noProof="0">
                <a:ln>
                  <a:noFill/>
                </a:ln>
                <a:solidFill>
                  <a:srgbClr val="953735"/>
                </a:solidFill>
                <a:effectLst/>
                <a:uLnTx/>
                <a:uFillTx/>
                <a:latin typeface="Arial" pitchFamily="18"/>
                <a:ea typeface="SimSun" pitchFamily="2"/>
                <a:cs typeface="Arial Unicode MS" pitchFamily="2"/>
              </a:rPr>
              <a:t> https://www.onisep.fr/orientation/le-college/les-journees-portes-ouvertes-2024-2025-dans-l-enseignement-secondaire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47563BC-DD1B-4296-B588-CDB9AE6572F4}"/>
              </a:ext>
            </a:extLst>
          </p:cNvPr>
          <p:cNvSpPr/>
          <p:nvPr/>
        </p:nvSpPr>
        <p:spPr>
          <a:xfrm>
            <a:off x="1531437" y="78839"/>
            <a:ext cx="7444075" cy="807479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gradFill>
            <a:gsLst>
              <a:gs pos="0">
                <a:srgbClr val="FFA7A4"/>
              </a:gs>
              <a:gs pos="100000">
                <a:srgbClr val="FFE5E5"/>
              </a:gs>
            </a:gsLst>
            <a:lin ang="16200000"/>
          </a:gradFill>
          <a:ln w="9363" cap="flat">
            <a:solidFill>
              <a:srgbClr val="BE4B48"/>
            </a:solidFill>
            <a:prstDash val="solid"/>
            <a:miter/>
          </a:ln>
        </p:spPr>
        <p:txBody>
          <a:bodyPr vert="horz" wrap="square" lIns="91440" tIns="91440" rIns="91440" bIns="45720" anchor="t" anchorCtr="1" compatLnSpc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723957" algn="l"/>
                <a:tab pos="1447915" algn="l"/>
                <a:tab pos="2171882" algn="l"/>
                <a:tab pos="2895475" algn="l"/>
                <a:tab pos="3619442" algn="l"/>
                <a:tab pos="4343400" algn="l"/>
                <a:tab pos="5067357" algn="l"/>
                <a:tab pos="5791315" algn="l"/>
                <a:tab pos="6515282" algn="l"/>
                <a:tab pos="7238884" algn="l"/>
                <a:tab pos="7962842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fr-FR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18"/>
                <a:ea typeface="SimSun" pitchFamily="2"/>
                <a:cs typeface="Arial Unicode MS" pitchFamily="2"/>
              </a:rPr>
              <a:t>PORTES OUVERTES - Lycées de l’Aude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723957" algn="l"/>
                <a:tab pos="1447915" algn="l"/>
                <a:tab pos="2171882" algn="l"/>
                <a:tab pos="2895475" algn="l"/>
                <a:tab pos="3619442" algn="l"/>
                <a:tab pos="4343400" algn="l"/>
                <a:tab pos="5067357" algn="l"/>
                <a:tab pos="5791315" algn="l"/>
                <a:tab pos="6515282" algn="l"/>
                <a:tab pos="7238884" algn="l"/>
                <a:tab pos="7962842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kumimoji="0" lang="fr-FR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18"/>
              <a:ea typeface="SimSun" pitchFamily="2"/>
              <a:cs typeface="Arial Unicode MS" pitchFamily="2"/>
            </a:endParaRPr>
          </a:p>
        </p:txBody>
      </p:sp>
      <p:pic>
        <p:nvPicPr>
          <p:cNvPr id="4" name="Image 61">
            <a:extLst>
              <a:ext uri="{FF2B5EF4-FFF2-40B4-BE49-F238E27FC236}">
                <a16:creationId xmlns:a16="http://schemas.microsoft.com/office/drawing/2014/main" id="{3EF0497F-80C3-4D90-ABC2-2CC79E6ACF1A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85679" y="79196"/>
            <a:ext cx="1317238" cy="794878"/>
          </a:xfrm>
          <a:prstGeom prst="rect">
            <a:avLst/>
          </a:prstGeom>
          <a:noFill/>
          <a:ln cap="flat">
            <a:noFill/>
          </a:ln>
        </p:spPr>
      </p:pic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3FAE7A80-5153-4681-BFC8-4FB3EC059B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4305744"/>
              </p:ext>
            </p:extLst>
          </p:nvPr>
        </p:nvGraphicFramePr>
        <p:xfrm>
          <a:off x="423723" y="1103409"/>
          <a:ext cx="8296553" cy="4884831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1250035">
                  <a:extLst>
                    <a:ext uri="{9D8B030D-6E8A-4147-A177-3AD203B41FA5}">
                      <a16:colId xmlns:a16="http://schemas.microsoft.com/office/drawing/2014/main" val="2314315620"/>
                    </a:ext>
                  </a:extLst>
                </a:gridCol>
                <a:gridCol w="1164379">
                  <a:extLst>
                    <a:ext uri="{9D8B030D-6E8A-4147-A177-3AD203B41FA5}">
                      <a16:colId xmlns:a16="http://schemas.microsoft.com/office/drawing/2014/main" val="628749640"/>
                    </a:ext>
                  </a:extLst>
                </a:gridCol>
                <a:gridCol w="1164380">
                  <a:extLst>
                    <a:ext uri="{9D8B030D-6E8A-4147-A177-3AD203B41FA5}">
                      <a16:colId xmlns:a16="http://schemas.microsoft.com/office/drawing/2014/main" val="3005949758"/>
                    </a:ext>
                  </a:extLst>
                </a:gridCol>
                <a:gridCol w="1221505">
                  <a:extLst>
                    <a:ext uri="{9D8B030D-6E8A-4147-A177-3AD203B41FA5}">
                      <a16:colId xmlns:a16="http://schemas.microsoft.com/office/drawing/2014/main" val="1134573356"/>
                    </a:ext>
                  </a:extLst>
                </a:gridCol>
                <a:gridCol w="1164379">
                  <a:extLst>
                    <a:ext uri="{9D8B030D-6E8A-4147-A177-3AD203B41FA5}">
                      <a16:colId xmlns:a16="http://schemas.microsoft.com/office/drawing/2014/main" val="2257083228"/>
                    </a:ext>
                  </a:extLst>
                </a:gridCol>
                <a:gridCol w="1164379">
                  <a:extLst>
                    <a:ext uri="{9D8B030D-6E8A-4147-A177-3AD203B41FA5}">
                      <a16:colId xmlns:a16="http://schemas.microsoft.com/office/drawing/2014/main" val="1720937357"/>
                    </a:ext>
                  </a:extLst>
                </a:gridCol>
                <a:gridCol w="1167496">
                  <a:extLst>
                    <a:ext uri="{9D8B030D-6E8A-4147-A177-3AD203B41FA5}">
                      <a16:colId xmlns:a16="http://schemas.microsoft.com/office/drawing/2014/main" val="3987994405"/>
                    </a:ext>
                  </a:extLst>
                </a:gridCol>
              </a:tblGrid>
              <a:tr h="566644"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b="0" i="0" u="none" strike="noStrike">
                          <a:solidFill>
                            <a:srgbClr val="000000"/>
                          </a:solidFill>
                        </a:defRPr>
                      </a:pP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2024/2025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4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Samedi</a:t>
                      </a:r>
                    </a:p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6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01/02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4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Samedi </a:t>
                      </a:r>
                      <a:r>
                        <a:rPr lang="fr-FR" sz="16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08/02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400" b="1" i="0" u="none" strike="noStrike" kern="1200" dirty="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Samedi   </a:t>
                      </a:r>
                      <a:r>
                        <a:rPr lang="fr-FR" sz="1600" b="1" i="0" u="none" strike="noStrike" kern="1200" dirty="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08/03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4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Samedi </a:t>
                      </a:r>
                      <a:r>
                        <a:rPr lang="fr-FR" sz="16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15/03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4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Samedi </a:t>
                      </a:r>
                      <a:r>
                        <a:rPr lang="fr-FR" sz="16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05/04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4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Mercredi</a:t>
                      </a:r>
                      <a:r>
                        <a:rPr lang="fr-FR" sz="16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 09/04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9717036"/>
                  </a:ext>
                </a:extLst>
              </a:tr>
              <a:tr h="450360"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2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C.CROS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6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9h-13h</a:t>
                      </a: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4011445"/>
                  </a:ext>
                </a:extLst>
              </a:tr>
              <a:tr h="450360"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2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J.FIL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6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9h-12h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4525351"/>
                  </a:ext>
                </a:extLst>
              </a:tr>
              <a:tr h="450360"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2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P.SABATIER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6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9h-12h</a:t>
                      </a: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/>
                      </a:pPr>
                      <a:endParaRPr lang="fr-FR" sz="1800" b="0" i="0" u="none" strike="noStrike" kern="1200">
                        <a:latin typeface="Arial" pitchFamily="18"/>
                        <a:ea typeface="SimSun" pitchFamily="2"/>
                        <a:cs typeface="Arial Unicode MS" pitchFamily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9520065"/>
                  </a:ext>
                </a:extLst>
              </a:tr>
              <a:tr h="450360"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0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CHARLEMAGNE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/>
                      </a:pPr>
                      <a:endParaRPr lang="fr-FR" sz="1800" b="0" i="0" u="none" strike="noStrike" kern="1200">
                        <a:latin typeface="Arial" pitchFamily="18"/>
                        <a:ea typeface="SimSun" pitchFamily="2"/>
                        <a:cs typeface="Arial Unicode MS" pitchFamily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6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9h-12h30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6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9h-16h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8313191"/>
                  </a:ext>
                </a:extLst>
              </a:tr>
              <a:tr h="505434"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2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G.TILLION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/>
                      </a:pPr>
                      <a:endParaRPr lang="fr-FR" sz="1800" b="0" i="0" u="none" strike="noStrike" kern="1200">
                        <a:latin typeface="Arial" pitchFamily="18"/>
                        <a:ea typeface="SimSun" pitchFamily="2"/>
                        <a:cs typeface="Arial Unicode MS" pitchFamily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6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8h30-12h30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7351284"/>
                  </a:ext>
                </a:extLst>
              </a:tr>
              <a:tr h="402838"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2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P.P.RIQUET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6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9h-12h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6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9h-17h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/>
                      </a:pPr>
                      <a:endParaRPr lang="fr-FR" sz="1800" b="0" i="0" u="none" strike="noStrike" kern="1200">
                        <a:latin typeface="Arial" pitchFamily="18"/>
                        <a:ea typeface="SimSun" pitchFamily="2"/>
                        <a:cs typeface="Arial Unicode MS" pitchFamily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  <a:r>
                        <a:rPr lang="fr-FR" sz="16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14h-17h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3707652"/>
                  </a:ext>
                </a:extLst>
              </a:tr>
              <a:tr h="492477"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2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J.RUFFIE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600" b="1" i="0" u="none" strike="noStrike" kern="1200" dirty="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9h-12h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/>
                      </a:pPr>
                      <a:endParaRPr lang="fr-FR" sz="1800" b="0" i="0" u="none" strike="noStrike" kern="1200">
                        <a:latin typeface="Arial" pitchFamily="18"/>
                        <a:ea typeface="SimSun" pitchFamily="2"/>
                        <a:cs typeface="Arial Unicode MS" pitchFamily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318934"/>
                  </a:ext>
                </a:extLst>
              </a:tr>
              <a:tr h="450360"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2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E.HERRIOT</a:t>
                      </a:r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r>
                        <a:rPr lang="fr-FR" sz="1600" b="1" i="1" u="none" strike="noStrike" kern="1200" dirty="0">
                          <a:solidFill>
                            <a:srgbClr val="953735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Visite site https://edouard-herriot.mon-ent-occitanie.fr/l-etablissement/visite-virtuelle-du-lycee/visite-virtuelle-du-lycee-1264.htm</a:t>
                      </a:r>
                      <a:endParaRPr lang="fr-FR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1230601"/>
                  </a:ext>
                </a:extLst>
              </a:tr>
              <a:tr h="450716"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2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E.FERROUL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 dirty="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 dirty="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  <a:r>
                        <a:rPr lang="fr-FR" sz="16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9h-12h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/>
                      </a:pPr>
                      <a:endParaRPr lang="fr-FR" sz="1800" b="0" i="0" u="none" strike="noStrike" kern="1200" dirty="0">
                        <a:latin typeface="Arial" pitchFamily="18"/>
                        <a:ea typeface="SimSun" pitchFamily="2"/>
                        <a:cs typeface="Arial Unicode MS" pitchFamily="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058836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CustomShape 1"/>
          <p:cNvSpPr/>
          <p:nvPr/>
        </p:nvSpPr>
        <p:spPr>
          <a:xfrm>
            <a:off x="679320" y="2061622"/>
            <a:ext cx="7919640" cy="1510920"/>
          </a:xfrm>
          <a:prstGeom prst="rect">
            <a:avLst/>
          </a:prstGeom>
          <a:solidFill>
            <a:srgbClr val="92D050"/>
          </a:solidFill>
          <a:ln w="57240">
            <a:solidFill>
              <a:srgbClr val="31859C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fr-FR" sz="3600" b="1" u="sng" strike="noStrike" spc="-1" dirty="0">
                <a:solidFill>
                  <a:srgbClr val="C00000"/>
                </a:solidFill>
                <a:latin typeface="Calibri"/>
                <a:ea typeface="DejaVu Sans"/>
              </a:rPr>
              <a:t>Affectation sur sélection</a:t>
            </a:r>
            <a:br>
              <a:rPr dirty="0">
                <a:solidFill>
                  <a:srgbClr val="C00000"/>
                </a:solidFill>
              </a:rPr>
            </a:br>
            <a:r>
              <a:rPr lang="fr-FR" sz="3200" b="1" strike="noStrike" spc="-1" dirty="0">
                <a:solidFill>
                  <a:srgbClr val="C00000"/>
                </a:solidFill>
                <a:latin typeface="Calibri"/>
                <a:ea typeface="DejaVu Sans"/>
              </a:rPr>
              <a:t>Dossier de la classe de 3</a:t>
            </a:r>
            <a:r>
              <a:rPr lang="fr-FR" sz="3200" b="1" strike="noStrike" spc="-1" baseline="30000" dirty="0">
                <a:solidFill>
                  <a:srgbClr val="C00000"/>
                </a:solidFill>
                <a:latin typeface="Calibri"/>
                <a:ea typeface="DejaVu Sans"/>
              </a:rPr>
              <a:t>ème</a:t>
            </a:r>
            <a:r>
              <a:rPr lang="fr-FR" sz="3200" b="1" strike="noStrike" spc="-1" dirty="0">
                <a:solidFill>
                  <a:srgbClr val="C00000"/>
                </a:solidFill>
                <a:latin typeface="Calibri"/>
                <a:ea typeface="DejaVu Sans"/>
              </a:rPr>
              <a:t> </a:t>
            </a:r>
            <a:endParaRPr lang="fr-FR" sz="3200" b="0" strike="noStrike" spc="-1" dirty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589" name="CustomShape 2"/>
          <p:cNvSpPr/>
          <p:nvPr/>
        </p:nvSpPr>
        <p:spPr>
          <a:xfrm>
            <a:off x="729360" y="3874780"/>
            <a:ext cx="3741040" cy="129492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fr-FR" sz="3600" b="1" strike="noStrike" spc="-1" dirty="0">
                <a:solidFill>
                  <a:srgbClr val="C00000"/>
                </a:solidFill>
                <a:latin typeface="Calibri"/>
                <a:ea typeface="DejaVu Sans"/>
              </a:rPr>
              <a:t>Résultats scolaires</a:t>
            </a:r>
            <a:endParaRPr lang="fr-FR" sz="3600" b="0" strike="noStrike" spc="-1" dirty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590" name="CustomShape 3"/>
          <p:cNvSpPr/>
          <p:nvPr/>
        </p:nvSpPr>
        <p:spPr>
          <a:xfrm>
            <a:off x="4605867" y="3874780"/>
            <a:ext cx="3970773" cy="129492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fr-FR" sz="3600" b="1" strike="noStrike" spc="-1" dirty="0">
                <a:solidFill>
                  <a:srgbClr val="C00000"/>
                </a:solidFill>
                <a:latin typeface="Calibri"/>
                <a:ea typeface="DejaVu Sans"/>
              </a:rPr>
              <a:t>8 Compétences</a:t>
            </a:r>
            <a:endParaRPr lang="fr-FR" sz="3600" b="0" strike="noStrike" spc="-1" dirty="0">
              <a:solidFill>
                <a:srgbClr val="C00000"/>
              </a:solidFill>
              <a:latin typeface="Arial"/>
            </a:endParaRPr>
          </a:p>
        </p:txBody>
      </p:sp>
      <p:pic>
        <p:nvPicPr>
          <p:cNvPr id="592" name="Image 10"/>
          <p:cNvPicPr/>
          <p:nvPr/>
        </p:nvPicPr>
        <p:blipFill>
          <a:blip r:embed="rId2"/>
          <a:stretch/>
        </p:blipFill>
        <p:spPr>
          <a:xfrm>
            <a:off x="0" y="0"/>
            <a:ext cx="999360" cy="559440"/>
          </a:xfrm>
          <a:prstGeom prst="rect">
            <a:avLst/>
          </a:prstGeom>
          <a:ln>
            <a:noFill/>
          </a:ln>
        </p:spPr>
      </p:pic>
      <p:sp>
        <p:nvSpPr>
          <p:cNvPr id="593" name="CustomShape 5"/>
          <p:cNvSpPr/>
          <p:nvPr/>
        </p:nvSpPr>
        <p:spPr>
          <a:xfrm>
            <a:off x="725400" y="5278780"/>
            <a:ext cx="7847640" cy="64692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fr-FR" sz="3600" b="1" strike="noStrike" spc="-1" dirty="0">
                <a:solidFill>
                  <a:srgbClr val="C00000"/>
                </a:solidFill>
                <a:latin typeface="Calibri"/>
                <a:ea typeface="DejaVu Sans"/>
              </a:rPr>
              <a:t>Avis du chef d’établissement</a:t>
            </a:r>
            <a:endParaRPr lang="fr-FR" sz="3600" b="0" strike="noStrike" spc="-1" dirty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8" name="CustomShape 5"/>
          <p:cNvSpPr/>
          <p:nvPr/>
        </p:nvSpPr>
        <p:spPr>
          <a:xfrm>
            <a:off x="682047" y="996090"/>
            <a:ext cx="7847640" cy="64692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fr-FR" sz="3600" b="1" strike="noStrike" spc="-1" dirty="0">
                <a:solidFill>
                  <a:srgbClr val="C00000"/>
                </a:solidFill>
                <a:latin typeface="Calibri"/>
                <a:ea typeface="DejaVu Sans"/>
              </a:rPr>
              <a:t>Au Lycée </a:t>
            </a:r>
            <a:r>
              <a:rPr lang="fr-FR" sz="3600" b="1" spc="-1" dirty="0">
                <a:solidFill>
                  <a:srgbClr val="C00000"/>
                </a:solidFill>
                <a:ea typeface="DejaVu Sans"/>
              </a:rPr>
              <a:t>Professionnel </a:t>
            </a:r>
            <a:r>
              <a:rPr lang="fr-FR" sz="2400" b="1" spc="-1" dirty="0">
                <a:solidFill>
                  <a:srgbClr val="C00000"/>
                </a:solidFill>
                <a:ea typeface="DejaVu Sans"/>
              </a:rPr>
              <a:t>CAP ou BAC PRO</a:t>
            </a:r>
            <a:endParaRPr lang="fr-FR" sz="3600" b="0" strike="noStrike" spc="-1" dirty="0">
              <a:solidFill>
                <a:srgbClr val="C00000"/>
              </a:solidFill>
              <a:latin typeface="Arial"/>
            </a:endParaRPr>
          </a:p>
        </p:txBody>
      </p:sp>
      <p:cxnSp>
        <p:nvCxnSpPr>
          <p:cNvPr id="3" name="Connecteur droit avec flèche 2"/>
          <p:cNvCxnSpPr/>
          <p:nvPr/>
        </p:nvCxnSpPr>
        <p:spPr>
          <a:xfrm flipH="1">
            <a:off x="2599880" y="3318933"/>
            <a:ext cx="1780209" cy="85795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>
            <a:off x="4667957" y="3318933"/>
            <a:ext cx="1875404" cy="68442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 flipH="1">
            <a:off x="4515556" y="3471333"/>
            <a:ext cx="16934" cy="196286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433878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CIO de Carcassonne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1000513" cy="560449"/>
          </a:xfrm>
          <a:prstGeom prst="rect">
            <a:avLst/>
          </a:prstGeom>
        </p:spPr>
      </p:pic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066574"/>
              </p:ext>
            </p:extLst>
          </p:nvPr>
        </p:nvGraphicFramePr>
        <p:xfrm>
          <a:off x="395536" y="2348880"/>
          <a:ext cx="8218548" cy="22208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85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40274">
                <a:tc>
                  <a:txBody>
                    <a:bodyPr/>
                    <a:lstStyle/>
                    <a:p>
                      <a:pPr algn="l"/>
                      <a:r>
                        <a:rPr lang="fr-FR" sz="2800" dirty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fr-FR" sz="2800" baseline="30000" dirty="0">
                          <a:solidFill>
                            <a:schemeClr val="tx1"/>
                          </a:solidFill>
                        </a:rPr>
                        <a:t>er</a:t>
                      </a:r>
                      <a:r>
                        <a:rPr lang="fr-FR" sz="2800" dirty="0">
                          <a:solidFill>
                            <a:schemeClr val="tx1"/>
                          </a:solidFill>
                        </a:rPr>
                        <a:t> Vœu     :    2</a:t>
                      </a:r>
                      <a:r>
                        <a:rPr lang="fr-FR" sz="2800" baseline="30000" dirty="0">
                          <a:solidFill>
                            <a:schemeClr val="tx1"/>
                          </a:solidFill>
                        </a:rPr>
                        <a:t>nde</a:t>
                      </a:r>
                      <a:r>
                        <a:rPr lang="fr-FR" sz="2800" dirty="0">
                          <a:solidFill>
                            <a:schemeClr val="tx1"/>
                          </a:solidFill>
                        </a:rPr>
                        <a:t> Pro Métiers de l’hôtellerie   </a:t>
                      </a:r>
                      <a:r>
                        <a:rPr lang="fr-FR" sz="2800" baseline="0" dirty="0">
                          <a:solidFill>
                            <a:schemeClr val="tx1"/>
                          </a:solidFill>
                        </a:rPr>
                        <a:t>C. CROS</a:t>
                      </a:r>
                      <a:endParaRPr lang="fr-FR" sz="2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0274">
                <a:tc>
                  <a:txBody>
                    <a:bodyPr/>
                    <a:lstStyle/>
                    <a:p>
                      <a:pPr algn="l"/>
                      <a:r>
                        <a:rPr lang="fr-FR" sz="2800" b="1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fr-FR" sz="2800" b="1" baseline="30000" dirty="0">
                          <a:solidFill>
                            <a:schemeClr val="tx1"/>
                          </a:solidFill>
                        </a:rPr>
                        <a:t>ème</a:t>
                      </a:r>
                      <a:r>
                        <a:rPr lang="fr-FR" sz="2800" b="1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2800" b="1" dirty="0">
                          <a:solidFill>
                            <a:schemeClr val="tx1"/>
                          </a:solidFill>
                        </a:rPr>
                        <a:t> Vœu :    2</a:t>
                      </a:r>
                      <a:r>
                        <a:rPr lang="fr-FR" sz="2800" b="1" baseline="30000" dirty="0">
                          <a:solidFill>
                            <a:schemeClr val="tx1"/>
                          </a:solidFill>
                        </a:rPr>
                        <a:t>nde</a:t>
                      </a:r>
                      <a:r>
                        <a:rPr lang="fr-FR" sz="2800" b="1" dirty="0">
                          <a:solidFill>
                            <a:schemeClr val="tx1"/>
                          </a:solidFill>
                        </a:rPr>
                        <a:t> Pro Métiers de l’hôtellerie (Argeles)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0274">
                <a:tc>
                  <a:txBody>
                    <a:bodyPr/>
                    <a:lstStyle/>
                    <a:p>
                      <a:pPr algn="l"/>
                      <a:r>
                        <a:rPr lang="fr-FR" sz="2800" b="1" dirty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fr-FR" sz="2800" b="1" baseline="30000" dirty="0">
                          <a:solidFill>
                            <a:schemeClr val="tx1"/>
                          </a:solidFill>
                        </a:rPr>
                        <a:t>ème</a:t>
                      </a:r>
                      <a:r>
                        <a:rPr lang="fr-FR" sz="2800" b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2800" b="1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2800" b="1" dirty="0">
                          <a:solidFill>
                            <a:schemeClr val="tx1"/>
                          </a:solidFill>
                        </a:rPr>
                        <a:t>Vœu :    2</a:t>
                      </a:r>
                      <a:r>
                        <a:rPr lang="fr-FR" sz="2800" b="1" baseline="30000" dirty="0">
                          <a:solidFill>
                            <a:schemeClr val="tx1"/>
                          </a:solidFill>
                        </a:rPr>
                        <a:t>nde</a:t>
                      </a:r>
                      <a:r>
                        <a:rPr lang="fr-FR" sz="2800" b="1" dirty="0">
                          <a:solidFill>
                            <a:schemeClr val="tx1"/>
                          </a:solidFill>
                        </a:rPr>
                        <a:t> GT</a:t>
                      </a:r>
                      <a:r>
                        <a:rPr lang="fr-FR" sz="2800" b="1" baseline="0" dirty="0">
                          <a:solidFill>
                            <a:schemeClr val="tx1"/>
                          </a:solidFill>
                        </a:rPr>
                        <a:t>                                  SABATIER</a:t>
                      </a:r>
                      <a:endParaRPr lang="fr-FR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Titre 1"/>
          <p:cNvSpPr txBox="1">
            <a:spLocks/>
          </p:cNvSpPr>
          <p:nvPr/>
        </p:nvSpPr>
        <p:spPr>
          <a:xfrm>
            <a:off x="539552" y="1357012"/>
            <a:ext cx="8280920" cy="64807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900" b="1" i="0" u="none" strike="noStrike" kern="1200" cap="none" spc="0" normalizeH="0" baseline="0" noProof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Exemple de vœux 1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600" b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Elève </a:t>
            </a:r>
            <a:r>
              <a:rPr lang="fr-FR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ayant une décision d’orientation en seconde générale et technologique</a:t>
            </a:r>
            <a:endParaRPr kumimoji="0" lang="fr-FR" sz="3600" b="1" i="0" u="none" strike="noStrike" kern="1200" cap="none" spc="0" normalizeH="0" baseline="0" noProof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23776838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CIO de Carcassonne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1000513" cy="560449"/>
          </a:xfrm>
          <a:prstGeom prst="rect">
            <a:avLst/>
          </a:prstGeom>
        </p:spPr>
      </p:pic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7733071"/>
              </p:ext>
            </p:extLst>
          </p:nvPr>
        </p:nvGraphicFramePr>
        <p:xfrm>
          <a:off x="971600" y="2348880"/>
          <a:ext cx="7642484" cy="37013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424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402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dirty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fr-FR" sz="2800" baseline="30000" dirty="0">
                          <a:solidFill>
                            <a:schemeClr val="tx1"/>
                          </a:solidFill>
                        </a:rPr>
                        <a:t>er</a:t>
                      </a:r>
                      <a:r>
                        <a:rPr lang="fr-FR" sz="2800" dirty="0">
                          <a:solidFill>
                            <a:schemeClr val="tx1"/>
                          </a:solidFill>
                        </a:rPr>
                        <a:t> Vœu</a:t>
                      </a:r>
                      <a:r>
                        <a:rPr lang="fr-FR" sz="2800" baseline="0" dirty="0">
                          <a:solidFill>
                            <a:schemeClr val="tx1"/>
                          </a:solidFill>
                        </a:rPr>
                        <a:t>   </a:t>
                      </a:r>
                      <a:r>
                        <a:rPr lang="fr-FR" sz="2800" dirty="0">
                          <a:solidFill>
                            <a:schemeClr val="tx1"/>
                          </a:solidFill>
                        </a:rPr>
                        <a:t>  :    </a:t>
                      </a:r>
                      <a:r>
                        <a:rPr lang="fr-FR" sz="2800" b="1" dirty="0">
                          <a:solidFill>
                            <a:schemeClr val="tx1"/>
                          </a:solidFill>
                        </a:rPr>
                        <a:t>CAP Cuisine</a:t>
                      </a:r>
                      <a:r>
                        <a:rPr lang="fr-FR" sz="2800" b="1" baseline="0" dirty="0">
                          <a:solidFill>
                            <a:schemeClr val="tx1"/>
                          </a:solidFill>
                        </a:rPr>
                        <a:t> /</a:t>
                      </a:r>
                      <a:r>
                        <a:rPr lang="fr-FR" sz="2800" b="1" dirty="0">
                          <a:solidFill>
                            <a:schemeClr val="tx1"/>
                          </a:solidFill>
                        </a:rPr>
                        <a:t>Apprentissage </a:t>
                      </a:r>
                      <a:r>
                        <a:rPr lang="fr-FR" sz="1600" b="1" baseline="0" dirty="0">
                          <a:solidFill>
                            <a:schemeClr val="tx1"/>
                          </a:solidFill>
                        </a:rPr>
                        <a:t>Purple Campus</a:t>
                      </a:r>
                      <a:endParaRPr lang="fr-FR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0274">
                <a:tc>
                  <a:txBody>
                    <a:bodyPr/>
                    <a:lstStyle/>
                    <a:p>
                      <a:pPr algn="l"/>
                      <a:r>
                        <a:rPr lang="fr-FR" sz="2800" b="1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fr-FR" sz="2800" b="1" baseline="30000" dirty="0">
                          <a:solidFill>
                            <a:schemeClr val="tx1"/>
                          </a:solidFill>
                        </a:rPr>
                        <a:t>ème</a:t>
                      </a:r>
                      <a:r>
                        <a:rPr lang="fr-FR" sz="2800" b="1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2800" b="1" dirty="0">
                          <a:solidFill>
                            <a:schemeClr val="tx1"/>
                          </a:solidFill>
                        </a:rPr>
                        <a:t> Vœu :    CAP Cuisine </a:t>
                      </a:r>
                      <a:r>
                        <a:rPr lang="fr-FR" sz="2800" b="1" baseline="0" dirty="0">
                          <a:solidFill>
                            <a:schemeClr val="tx1"/>
                          </a:solidFill>
                        </a:rPr>
                        <a:t>                 C. CROS </a:t>
                      </a:r>
                      <a:r>
                        <a:rPr lang="fr-FR" sz="1600" b="1" baseline="0" dirty="0">
                          <a:solidFill>
                            <a:schemeClr val="tx1"/>
                          </a:solidFill>
                        </a:rPr>
                        <a:t>Carcassonne</a:t>
                      </a:r>
                      <a:endParaRPr lang="fr-FR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0274">
                <a:tc>
                  <a:txBody>
                    <a:bodyPr/>
                    <a:lstStyle/>
                    <a:p>
                      <a:pPr algn="l"/>
                      <a:r>
                        <a:rPr lang="fr-FR" sz="2800" b="1" baseline="0" dirty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fr-FR" sz="2800" b="1" baseline="30000" dirty="0">
                          <a:solidFill>
                            <a:schemeClr val="tx1"/>
                          </a:solidFill>
                        </a:rPr>
                        <a:t>ème</a:t>
                      </a:r>
                      <a:r>
                        <a:rPr lang="fr-FR" sz="2800" b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2800" b="1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2800" b="1" dirty="0">
                          <a:solidFill>
                            <a:schemeClr val="tx1"/>
                          </a:solidFill>
                        </a:rPr>
                        <a:t>Vœu :   </a:t>
                      </a:r>
                      <a:r>
                        <a:rPr lang="fr-FR" sz="2800" b="1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2800" b="1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fr-FR" sz="2800" b="1" baseline="30000" dirty="0">
                          <a:solidFill>
                            <a:schemeClr val="tx1"/>
                          </a:solidFill>
                        </a:rPr>
                        <a:t>nde</a:t>
                      </a:r>
                      <a:r>
                        <a:rPr lang="fr-FR" sz="2800" b="1" dirty="0">
                          <a:solidFill>
                            <a:schemeClr val="tx1"/>
                          </a:solidFill>
                        </a:rPr>
                        <a:t> Pro ASSP</a:t>
                      </a:r>
                      <a:r>
                        <a:rPr lang="fr-FR" sz="2800" b="1" baseline="0" dirty="0">
                          <a:solidFill>
                            <a:schemeClr val="tx1"/>
                          </a:solidFill>
                        </a:rPr>
                        <a:t>                     J. FIL </a:t>
                      </a:r>
                      <a:r>
                        <a:rPr lang="fr-FR" sz="1600" b="1" baseline="0" dirty="0">
                          <a:solidFill>
                            <a:schemeClr val="tx1"/>
                          </a:solidFill>
                        </a:rPr>
                        <a:t>Carcassonne</a:t>
                      </a:r>
                      <a:endParaRPr lang="fr-FR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40274">
                <a:tc>
                  <a:txBody>
                    <a:bodyPr/>
                    <a:lstStyle/>
                    <a:p>
                      <a:pPr algn="l"/>
                      <a:r>
                        <a:rPr lang="fr-FR" sz="2800" b="1" baseline="0" dirty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fr-FR" sz="2800" b="1" baseline="30000" dirty="0">
                          <a:solidFill>
                            <a:schemeClr val="tx1"/>
                          </a:solidFill>
                        </a:rPr>
                        <a:t>ème</a:t>
                      </a:r>
                      <a:r>
                        <a:rPr lang="fr-FR" sz="2800" b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2800" b="1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2800" b="1" dirty="0">
                          <a:solidFill>
                            <a:schemeClr val="tx1"/>
                          </a:solidFill>
                        </a:rPr>
                        <a:t>Vœu :   </a:t>
                      </a:r>
                      <a:r>
                        <a:rPr lang="fr-FR" sz="2800" b="1" baseline="0" dirty="0">
                          <a:solidFill>
                            <a:schemeClr val="tx1"/>
                          </a:solidFill>
                        </a:rPr>
                        <a:t> Vœu établissement privé         </a:t>
                      </a:r>
                      <a:r>
                        <a:rPr lang="fr-FR" sz="1600" b="1" baseline="0" dirty="0">
                          <a:solidFill>
                            <a:schemeClr val="tx1"/>
                          </a:solidFill>
                        </a:rPr>
                        <a:t>Carcassonne</a:t>
                      </a:r>
                      <a:endParaRPr lang="fr-FR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40274">
                <a:tc>
                  <a:txBody>
                    <a:bodyPr/>
                    <a:lstStyle/>
                    <a:p>
                      <a:pPr algn="l"/>
                      <a:r>
                        <a:rPr lang="fr-FR" sz="2800" b="1" dirty="0">
                          <a:solidFill>
                            <a:schemeClr val="tx1"/>
                          </a:solidFill>
                        </a:rPr>
                        <a:t>5</a:t>
                      </a:r>
                      <a:r>
                        <a:rPr lang="fr-FR" sz="2800" b="1" baseline="30000" dirty="0">
                          <a:solidFill>
                            <a:schemeClr val="tx1"/>
                          </a:solidFill>
                        </a:rPr>
                        <a:t>ème</a:t>
                      </a:r>
                      <a:r>
                        <a:rPr lang="fr-FR" sz="2800" b="1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2800" b="1" dirty="0">
                          <a:solidFill>
                            <a:schemeClr val="tx1"/>
                          </a:solidFill>
                        </a:rPr>
                        <a:t> Vœu :    2</a:t>
                      </a:r>
                      <a:r>
                        <a:rPr lang="fr-FR" sz="2800" b="1" baseline="30000" dirty="0">
                          <a:solidFill>
                            <a:schemeClr val="tx1"/>
                          </a:solidFill>
                        </a:rPr>
                        <a:t>nde</a:t>
                      </a:r>
                      <a:r>
                        <a:rPr lang="fr-FR" sz="2800" b="1" baseline="0" dirty="0">
                          <a:solidFill>
                            <a:schemeClr val="tx1"/>
                          </a:solidFill>
                        </a:rPr>
                        <a:t> pro</a:t>
                      </a:r>
                      <a:r>
                        <a:rPr lang="fr-FR" sz="2800" b="1" dirty="0">
                          <a:solidFill>
                            <a:schemeClr val="tx1"/>
                          </a:solidFill>
                        </a:rPr>
                        <a:t> ASSP    Lycée de Quillan </a:t>
                      </a:r>
                      <a:r>
                        <a:rPr lang="fr-FR" sz="1600" b="1" dirty="0">
                          <a:solidFill>
                            <a:schemeClr val="tx1"/>
                          </a:solidFill>
                        </a:rPr>
                        <a:t>internat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Titre 1"/>
          <p:cNvSpPr txBox="1">
            <a:spLocks/>
          </p:cNvSpPr>
          <p:nvPr/>
        </p:nvSpPr>
        <p:spPr>
          <a:xfrm>
            <a:off x="539552" y="1304764"/>
            <a:ext cx="8280920" cy="64807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Exemple de vœux </a:t>
            </a:r>
            <a:r>
              <a:rPr lang="fr-FR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2</a:t>
            </a:r>
            <a:endParaRPr kumimoji="0" lang="fr-FR" sz="3600" b="1" i="0" u="none" strike="noStrike" kern="1200" cap="none" spc="0" normalizeH="0" baseline="0" noProof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08213183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55576" y="2708920"/>
            <a:ext cx="7772400" cy="288032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fr-FR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Vous devez aller vous inscrire, dès les résultats de l’affectation,</a:t>
            </a:r>
            <a:br>
              <a:rPr lang="fr-FR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fr-FR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dans l’établissement d’accueil</a:t>
            </a:r>
          </a:p>
        </p:txBody>
      </p:sp>
      <p:sp>
        <p:nvSpPr>
          <p:cNvPr id="6" name="Rectangle 5"/>
          <p:cNvSpPr/>
          <p:nvPr/>
        </p:nvSpPr>
        <p:spPr>
          <a:xfrm>
            <a:off x="3203848" y="1340768"/>
            <a:ext cx="5256584" cy="92333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5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INSCRIPTION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CIO de Carcassonne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1000513" cy="560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32361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7523" name="Group 17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6264797"/>
              </p:ext>
            </p:extLst>
          </p:nvPr>
        </p:nvGraphicFramePr>
        <p:xfrm>
          <a:off x="395536" y="949858"/>
          <a:ext cx="8352928" cy="5287454"/>
        </p:xfrm>
        <a:graphic>
          <a:graphicData uri="http://schemas.openxmlformats.org/drawingml/2006/table">
            <a:tbl>
              <a:tblPr/>
              <a:tblGrid>
                <a:gridCol w="83529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1233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haroni" pitchFamily="2" charset="-79"/>
                          <a:cs typeface="Aharoni" pitchFamily="2" charset="-79"/>
                        </a:rPr>
                        <a:t>CAS PARTICULIERS</a:t>
                      </a:r>
                      <a:endParaRPr kumimoji="0" lang="fr-FR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haroni" pitchFamily="2" charset="-79"/>
                        <a:cs typeface="Aharoni" pitchFamily="2" charset="-79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33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Berlin Sans FB Demi" panose="020E0802020502020306" pitchFamily="34" charset="0"/>
                        </a:rPr>
                        <a:t>Demande de dérogation de secteur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</a:rPr>
                        <a:t>pour le lycée général et technologique (professeur principal)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47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Sections sportives (club)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47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</a:rPr>
                        <a:t>BACPRO  Accompagnement soins services à la personne (vaccinations obligatoires)</a:t>
                      </a:r>
                      <a:endParaRPr kumimoji="0" 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247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</a:rPr>
                        <a:t> BACPRO  Métiers de la sécurité (sur dossier)</a:t>
                      </a:r>
                      <a:endParaRPr kumimoji="0" 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247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</a:rPr>
                        <a:t>BACPRO  Gestion de l’entreprise hippique (sur dossier)</a:t>
                      </a:r>
                      <a:endParaRPr kumimoji="0" 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247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BAC PRO conducteur routier marchandises (visite médicale)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CIO de Carcassonne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1000513" cy="560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926473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897399" y="365702"/>
            <a:ext cx="6682404" cy="138906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119" name="WordArt 71"/>
          <p:cNvSpPr>
            <a:spLocks noChangeArrowheads="1" noChangeShapeType="1" noTextEdit="1"/>
          </p:cNvSpPr>
          <p:nvPr/>
        </p:nvSpPr>
        <p:spPr bwMode="auto">
          <a:xfrm>
            <a:off x="1043608" y="92470"/>
            <a:ext cx="6265875" cy="415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 dirty="0">
                <a:ln w="28575">
                  <a:solidFill>
                    <a:srgbClr val="006699"/>
                  </a:solidFill>
                  <a:round/>
                  <a:headEnd/>
                  <a:tailEnd/>
                </a:ln>
                <a:solidFill>
                  <a:srgbClr val="006699"/>
                </a:solidFill>
                <a:latin typeface="Century Gothic"/>
              </a:rPr>
              <a:t>Enseignements communs              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6406095" y="5754886"/>
            <a:ext cx="1230866" cy="365125"/>
          </a:xfrm>
        </p:spPr>
        <p:txBody>
          <a:bodyPr/>
          <a:lstStyle/>
          <a:p>
            <a:r>
              <a:rPr lang="fr-BE"/>
              <a:t>CIO de Carcassonne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533752" y="692696"/>
            <a:ext cx="5435249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Français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533752" y="1156494"/>
            <a:ext cx="5435250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Histoire - Géographie</a:t>
            </a:r>
          </a:p>
        </p:txBody>
      </p:sp>
      <p:sp>
        <p:nvSpPr>
          <p:cNvPr id="26" name="ZoneTexte 25"/>
          <p:cNvSpPr txBox="1"/>
          <p:nvPr/>
        </p:nvSpPr>
        <p:spPr>
          <a:xfrm>
            <a:off x="533752" y="1616100"/>
            <a:ext cx="5435249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Langues Vivantes (LV A et LV B)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533752" y="2073548"/>
            <a:ext cx="5435248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Sciences économiques et sociales</a:t>
            </a:r>
          </a:p>
        </p:txBody>
      </p:sp>
      <p:sp>
        <p:nvSpPr>
          <p:cNvPr id="28" name="ZoneTexte 27"/>
          <p:cNvSpPr txBox="1"/>
          <p:nvPr/>
        </p:nvSpPr>
        <p:spPr>
          <a:xfrm>
            <a:off x="542410" y="2530996"/>
            <a:ext cx="5426592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Mathématiques</a:t>
            </a:r>
          </a:p>
        </p:txBody>
      </p:sp>
      <p:sp>
        <p:nvSpPr>
          <p:cNvPr id="29" name="ZoneTexte 28"/>
          <p:cNvSpPr txBox="1"/>
          <p:nvPr/>
        </p:nvSpPr>
        <p:spPr>
          <a:xfrm>
            <a:off x="542408" y="2992760"/>
            <a:ext cx="5426593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Physique - Chimie</a:t>
            </a:r>
          </a:p>
        </p:txBody>
      </p:sp>
      <p:sp>
        <p:nvSpPr>
          <p:cNvPr id="30" name="ZoneTexte 29"/>
          <p:cNvSpPr txBox="1"/>
          <p:nvPr/>
        </p:nvSpPr>
        <p:spPr>
          <a:xfrm>
            <a:off x="542408" y="3456558"/>
            <a:ext cx="5426594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Sciences de la vie et de la terre</a:t>
            </a:r>
          </a:p>
        </p:txBody>
      </p:sp>
      <p:sp>
        <p:nvSpPr>
          <p:cNvPr id="31" name="ZoneTexte 30"/>
          <p:cNvSpPr txBox="1"/>
          <p:nvPr/>
        </p:nvSpPr>
        <p:spPr>
          <a:xfrm>
            <a:off x="542406" y="3917816"/>
            <a:ext cx="5426595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Education physique et sportive</a:t>
            </a:r>
          </a:p>
        </p:txBody>
      </p:sp>
      <p:sp>
        <p:nvSpPr>
          <p:cNvPr id="32" name="ZoneTexte 31"/>
          <p:cNvSpPr txBox="1"/>
          <p:nvPr/>
        </p:nvSpPr>
        <p:spPr>
          <a:xfrm>
            <a:off x="533752" y="4823521"/>
            <a:ext cx="5435249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Enseignement moral et civique</a:t>
            </a:r>
          </a:p>
        </p:txBody>
      </p:sp>
      <p:sp>
        <p:nvSpPr>
          <p:cNvPr id="33" name="ZoneTexte 32"/>
          <p:cNvSpPr txBox="1"/>
          <p:nvPr/>
        </p:nvSpPr>
        <p:spPr>
          <a:xfrm>
            <a:off x="541974" y="4376610"/>
            <a:ext cx="5427028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Sciences numériques et technologie</a:t>
            </a:r>
          </a:p>
        </p:txBody>
      </p:sp>
      <p:sp>
        <p:nvSpPr>
          <p:cNvPr id="35" name="ZoneTexte 34"/>
          <p:cNvSpPr txBox="1"/>
          <p:nvPr/>
        </p:nvSpPr>
        <p:spPr>
          <a:xfrm>
            <a:off x="533752" y="5305425"/>
            <a:ext cx="5432774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rgbClr val="0033CC"/>
            </a:solidFill>
          </a:ln>
        </p:spPr>
        <p:txBody>
          <a:bodyPr wrap="square" rtlCol="0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Accompagnement personnalisé</a:t>
            </a:r>
          </a:p>
        </p:txBody>
      </p:sp>
      <p:sp>
        <p:nvSpPr>
          <p:cNvPr id="36" name="ZoneTexte 35"/>
          <p:cNvSpPr txBox="1"/>
          <p:nvPr/>
        </p:nvSpPr>
        <p:spPr>
          <a:xfrm>
            <a:off x="533752" y="5739167"/>
            <a:ext cx="5422978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rgbClr val="0033CC"/>
            </a:solidFill>
          </a:ln>
        </p:spPr>
        <p:txBody>
          <a:bodyPr wrap="square" rtlCol="0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Accompagnement au choix d’orientation</a:t>
            </a:r>
          </a:p>
        </p:txBody>
      </p:sp>
      <p:sp>
        <p:nvSpPr>
          <p:cNvPr id="37" name="ZoneTexte 36"/>
          <p:cNvSpPr txBox="1"/>
          <p:nvPr/>
        </p:nvSpPr>
        <p:spPr>
          <a:xfrm>
            <a:off x="542451" y="6205273"/>
            <a:ext cx="5414278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rgbClr val="0033CC"/>
            </a:solidFill>
          </a:ln>
        </p:spPr>
        <p:txBody>
          <a:bodyPr wrap="square" rtlCol="0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Heures de vie de classe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6173937" y="724228"/>
            <a:ext cx="2282622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4H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6173937" y="1188026"/>
            <a:ext cx="2268000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3H</a:t>
            </a:r>
          </a:p>
        </p:txBody>
      </p:sp>
      <p:sp>
        <p:nvSpPr>
          <p:cNvPr id="34" name="ZoneTexte 33"/>
          <p:cNvSpPr txBox="1"/>
          <p:nvPr/>
        </p:nvSpPr>
        <p:spPr>
          <a:xfrm>
            <a:off x="6179667" y="1647632"/>
            <a:ext cx="2268000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5H30</a:t>
            </a:r>
          </a:p>
        </p:txBody>
      </p:sp>
      <p:sp>
        <p:nvSpPr>
          <p:cNvPr id="38" name="ZoneTexte 37"/>
          <p:cNvSpPr txBox="1"/>
          <p:nvPr/>
        </p:nvSpPr>
        <p:spPr>
          <a:xfrm>
            <a:off x="6179666" y="2105080"/>
            <a:ext cx="2268000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1H30</a:t>
            </a:r>
          </a:p>
        </p:txBody>
      </p:sp>
      <p:sp>
        <p:nvSpPr>
          <p:cNvPr id="39" name="ZoneTexte 38"/>
          <p:cNvSpPr txBox="1"/>
          <p:nvPr/>
        </p:nvSpPr>
        <p:spPr>
          <a:xfrm>
            <a:off x="6182594" y="2562528"/>
            <a:ext cx="2268000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4H</a:t>
            </a:r>
          </a:p>
        </p:txBody>
      </p:sp>
      <p:sp>
        <p:nvSpPr>
          <p:cNvPr id="40" name="ZoneTexte 39"/>
          <p:cNvSpPr txBox="1"/>
          <p:nvPr/>
        </p:nvSpPr>
        <p:spPr>
          <a:xfrm>
            <a:off x="6182593" y="3024292"/>
            <a:ext cx="2268000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3H</a:t>
            </a:r>
          </a:p>
        </p:txBody>
      </p:sp>
      <p:sp>
        <p:nvSpPr>
          <p:cNvPr id="41" name="ZoneTexte 40"/>
          <p:cNvSpPr txBox="1"/>
          <p:nvPr/>
        </p:nvSpPr>
        <p:spPr>
          <a:xfrm>
            <a:off x="6182592" y="3488090"/>
            <a:ext cx="2268000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1H30</a:t>
            </a:r>
          </a:p>
        </p:txBody>
      </p:sp>
      <p:sp>
        <p:nvSpPr>
          <p:cNvPr id="42" name="ZoneTexte 41"/>
          <p:cNvSpPr txBox="1"/>
          <p:nvPr/>
        </p:nvSpPr>
        <p:spPr>
          <a:xfrm>
            <a:off x="6182591" y="3949348"/>
            <a:ext cx="2268000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2H</a:t>
            </a:r>
          </a:p>
        </p:txBody>
      </p:sp>
      <p:sp>
        <p:nvSpPr>
          <p:cNvPr id="43" name="ZoneTexte 42"/>
          <p:cNvSpPr txBox="1"/>
          <p:nvPr/>
        </p:nvSpPr>
        <p:spPr>
          <a:xfrm>
            <a:off x="6173937" y="4855053"/>
            <a:ext cx="2282622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½ H </a:t>
            </a:r>
            <a:r>
              <a:rPr lang="fr-FR" sz="1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(18 heures annuelles)</a:t>
            </a:r>
            <a:endParaRPr lang="fr-FR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44" name="ZoneTexte 43"/>
          <p:cNvSpPr txBox="1"/>
          <p:nvPr/>
        </p:nvSpPr>
        <p:spPr>
          <a:xfrm>
            <a:off x="6182158" y="4408142"/>
            <a:ext cx="2268000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1H30</a:t>
            </a:r>
          </a:p>
        </p:txBody>
      </p:sp>
      <p:sp>
        <p:nvSpPr>
          <p:cNvPr id="45" name="ZoneTexte 44"/>
          <p:cNvSpPr txBox="1"/>
          <p:nvPr/>
        </p:nvSpPr>
        <p:spPr>
          <a:xfrm>
            <a:off x="6176666" y="5351159"/>
            <a:ext cx="2268000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b="1" dirty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Selon les besoins</a:t>
            </a:r>
          </a:p>
        </p:txBody>
      </p:sp>
      <p:sp>
        <p:nvSpPr>
          <p:cNvPr id="46" name="ZoneTexte 45"/>
          <p:cNvSpPr txBox="1"/>
          <p:nvPr/>
        </p:nvSpPr>
        <p:spPr>
          <a:xfrm>
            <a:off x="6182636" y="5739167"/>
            <a:ext cx="2268000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rgbClr val="0033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54H annuelles</a:t>
            </a:r>
          </a:p>
        </p:txBody>
      </p:sp>
      <p:sp>
        <p:nvSpPr>
          <p:cNvPr id="47" name="ZoneTexte 46"/>
          <p:cNvSpPr txBox="1"/>
          <p:nvPr/>
        </p:nvSpPr>
        <p:spPr>
          <a:xfrm>
            <a:off x="6182635" y="6205273"/>
            <a:ext cx="2268000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rgbClr val="0033CC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fr-FR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pic>
        <p:nvPicPr>
          <p:cNvPr id="48" name="Image 4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619" y="147825"/>
            <a:ext cx="514194" cy="28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12244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CIO de Carcassonne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11521"/>
            <a:ext cx="4176464" cy="621320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3383868" y="2276872"/>
            <a:ext cx="2376264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chemeClr val="accent1">
                    <a:lumMod val="75000"/>
                  </a:schemeClr>
                </a:solidFill>
              </a:rPr>
              <a:t>Rentrée 2024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9A6DA33-CD57-4B6F-8BD7-9A5A9DF0093B}"/>
              </a:ext>
            </a:extLst>
          </p:cNvPr>
          <p:cNvSpPr/>
          <p:nvPr/>
        </p:nvSpPr>
        <p:spPr>
          <a:xfrm>
            <a:off x="755576" y="4303778"/>
            <a:ext cx="79075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/>
              </a:rPr>
              <a:t>En cours de réactualisation</a:t>
            </a:r>
          </a:p>
        </p:txBody>
      </p:sp>
    </p:spTree>
    <p:extLst>
      <p:ext uri="{BB962C8B-B14F-4D97-AF65-F5344CB8AC3E}">
        <p14:creationId xmlns:p14="http://schemas.microsoft.com/office/powerpoint/2010/main" val="350997693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BE0A8C6-380D-4581-8BAC-524283D0BA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6016" y="717431"/>
            <a:ext cx="3752850" cy="531495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CIO de Carcassonne</a:t>
            </a:r>
          </a:p>
        </p:txBody>
      </p:sp>
      <p:sp>
        <p:nvSpPr>
          <p:cNvPr id="3" name="Rectangle 2"/>
          <p:cNvSpPr/>
          <p:nvPr/>
        </p:nvSpPr>
        <p:spPr>
          <a:xfrm>
            <a:off x="339785" y="5229200"/>
            <a:ext cx="5595822" cy="83099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  <a:t>meformerenregion.fr</a:t>
            </a:r>
            <a:endParaRPr lang="fr-FR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/>
              </a:solidFill>
              <a:effectLst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39784" y="3140968"/>
            <a:ext cx="3363575" cy="193899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  <a:t>Brochure téléchargeable sur le site :</a:t>
            </a:r>
            <a:endParaRPr lang="fr-FR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3507894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CIO de Carcassonne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884495" y="1628800"/>
            <a:ext cx="7113667" cy="3416320"/>
          </a:xfrm>
          <a:custGeom>
            <a:avLst/>
            <a:gdLst>
              <a:gd name="connsiteX0" fmla="*/ 0 w 6912768"/>
              <a:gd name="connsiteY0" fmla="*/ 0 h 3416320"/>
              <a:gd name="connsiteX1" fmla="*/ 6912768 w 6912768"/>
              <a:gd name="connsiteY1" fmla="*/ 0 h 3416320"/>
              <a:gd name="connsiteX2" fmla="*/ 6912768 w 6912768"/>
              <a:gd name="connsiteY2" fmla="*/ 3416320 h 3416320"/>
              <a:gd name="connsiteX3" fmla="*/ 0 w 6912768"/>
              <a:gd name="connsiteY3" fmla="*/ 3416320 h 3416320"/>
              <a:gd name="connsiteX4" fmla="*/ 0 w 6912768"/>
              <a:gd name="connsiteY4" fmla="*/ 0 h 3416320"/>
              <a:gd name="connsiteX0" fmla="*/ 277091 w 6912768"/>
              <a:gd name="connsiteY0" fmla="*/ 471055 h 3416320"/>
              <a:gd name="connsiteX1" fmla="*/ 6912768 w 6912768"/>
              <a:gd name="connsiteY1" fmla="*/ 0 h 3416320"/>
              <a:gd name="connsiteX2" fmla="*/ 6912768 w 6912768"/>
              <a:gd name="connsiteY2" fmla="*/ 3416320 h 3416320"/>
              <a:gd name="connsiteX3" fmla="*/ 0 w 6912768"/>
              <a:gd name="connsiteY3" fmla="*/ 3416320 h 3416320"/>
              <a:gd name="connsiteX4" fmla="*/ 277091 w 6912768"/>
              <a:gd name="connsiteY4" fmla="*/ 471055 h 3416320"/>
              <a:gd name="connsiteX0" fmla="*/ 277091 w 6912768"/>
              <a:gd name="connsiteY0" fmla="*/ 471055 h 3416320"/>
              <a:gd name="connsiteX1" fmla="*/ 6912768 w 6912768"/>
              <a:gd name="connsiteY1" fmla="*/ 0 h 3416320"/>
              <a:gd name="connsiteX2" fmla="*/ 6317022 w 6912768"/>
              <a:gd name="connsiteY2" fmla="*/ 2792866 h 3416320"/>
              <a:gd name="connsiteX3" fmla="*/ 0 w 6912768"/>
              <a:gd name="connsiteY3" fmla="*/ 3416320 h 3416320"/>
              <a:gd name="connsiteX4" fmla="*/ 277091 w 6912768"/>
              <a:gd name="connsiteY4" fmla="*/ 471055 h 3416320"/>
              <a:gd name="connsiteX0" fmla="*/ 277091 w 6970213"/>
              <a:gd name="connsiteY0" fmla="*/ 471055 h 3416320"/>
              <a:gd name="connsiteX1" fmla="*/ 6912768 w 6970213"/>
              <a:gd name="connsiteY1" fmla="*/ 0 h 3416320"/>
              <a:gd name="connsiteX2" fmla="*/ 6317022 w 6970213"/>
              <a:gd name="connsiteY2" fmla="*/ 2792866 h 3416320"/>
              <a:gd name="connsiteX3" fmla="*/ 0 w 6970213"/>
              <a:gd name="connsiteY3" fmla="*/ 3416320 h 3416320"/>
              <a:gd name="connsiteX4" fmla="*/ 277091 w 6970213"/>
              <a:gd name="connsiteY4" fmla="*/ 471055 h 3416320"/>
              <a:gd name="connsiteX0" fmla="*/ 360218 w 6970213"/>
              <a:gd name="connsiteY0" fmla="*/ 651164 h 3416320"/>
              <a:gd name="connsiteX1" fmla="*/ 6912768 w 6970213"/>
              <a:gd name="connsiteY1" fmla="*/ 0 h 3416320"/>
              <a:gd name="connsiteX2" fmla="*/ 6317022 w 6970213"/>
              <a:gd name="connsiteY2" fmla="*/ 2792866 h 3416320"/>
              <a:gd name="connsiteX3" fmla="*/ 0 w 6970213"/>
              <a:gd name="connsiteY3" fmla="*/ 3416320 h 3416320"/>
              <a:gd name="connsiteX4" fmla="*/ 360218 w 6970213"/>
              <a:gd name="connsiteY4" fmla="*/ 651164 h 3416320"/>
              <a:gd name="connsiteX0" fmla="*/ 503672 w 7113667"/>
              <a:gd name="connsiteY0" fmla="*/ 651164 h 3416320"/>
              <a:gd name="connsiteX1" fmla="*/ 7056222 w 7113667"/>
              <a:gd name="connsiteY1" fmla="*/ 0 h 3416320"/>
              <a:gd name="connsiteX2" fmla="*/ 6460476 w 7113667"/>
              <a:gd name="connsiteY2" fmla="*/ 2792866 h 3416320"/>
              <a:gd name="connsiteX3" fmla="*/ 143454 w 7113667"/>
              <a:gd name="connsiteY3" fmla="*/ 3416320 h 3416320"/>
              <a:gd name="connsiteX4" fmla="*/ 503672 w 7113667"/>
              <a:gd name="connsiteY4" fmla="*/ 651164 h 3416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13667" h="3416320">
                <a:moveTo>
                  <a:pt x="503672" y="651164"/>
                </a:moveTo>
                <a:lnTo>
                  <a:pt x="7056222" y="0"/>
                </a:lnTo>
                <a:cubicBezTo>
                  <a:pt x="6857640" y="930955"/>
                  <a:pt x="7601167" y="1764929"/>
                  <a:pt x="6460476" y="2792866"/>
                </a:cubicBezTo>
                <a:lnTo>
                  <a:pt x="143454" y="3416320"/>
                </a:lnTo>
                <a:cubicBezTo>
                  <a:pt x="263527" y="2494601"/>
                  <a:pt x="-447674" y="1268083"/>
                  <a:pt x="503672" y="651164"/>
                </a:cubicBezTo>
                <a:close/>
              </a:path>
            </a:pathLst>
          </a:custGeom>
          <a:solidFill>
            <a:schemeClr val="accent1">
              <a:lumMod val="75000"/>
              <a:alpha val="39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fr-FR" sz="5400" b="1" dirty="0">
              <a:ln w="38100" cmpd="tri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fr-FR" sz="5400" b="1" dirty="0">
                <a:ln w="38100" cmpd="tri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Merci de votre attention</a:t>
            </a:r>
          </a:p>
          <a:p>
            <a:pPr algn="ctr"/>
            <a:endParaRPr lang="fr-FR" sz="5400" b="1" dirty="0">
              <a:ln w="38100" cmpd="tri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1000513" cy="560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6967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755576" y="1044920"/>
            <a:ext cx="7552759" cy="204176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119" name="WordArt 71"/>
          <p:cNvSpPr>
            <a:spLocks noChangeArrowheads="1" noChangeShapeType="1" noTextEdit="1"/>
          </p:cNvSpPr>
          <p:nvPr/>
        </p:nvSpPr>
        <p:spPr bwMode="auto">
          <a:xfrm>
            <a:off x="827584" y="852835"/>
            <a:ext cx="6579454" cy="415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 dirty="0">
                <a:ln w="28575">
                  <a:solidFill>
                    <a:schemeClr val="accent3">
                      <a:lumMod val="50000"/>
                    </a:schemeClr>
                  </a:solidFill>
                  <a:round/>
                  <a:headEnd/>
                  <a:tailEnd/>
                </a:ln>
                <a:solidFill>
                  <a:schemeClr val="accent3">
                    <a:lumMod val="50000"/>
                  </a:schemeClr>
                </a:solidFill>
                <a:latin typeface="Century Gothic"/>
              </a:rPr>
              <a:t>Enseignements optionnels, facultatifs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1070925" y="1700159"/>
            <a:ext cx="4941911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Latin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1077274" y="2163957"/>
            <a:ext cx="4922071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Grec</a:t>
            </a:r>
          </a:p>
        </p:txBody>
      </p:sp>
      <p:sp>
        <p:nvSpPr>
          <p:cNvPr id="26" name="ZoneTexte 25"/>
          <p:cNvSpPr txBox="1"/>
          <p:nvPr/>
        </p:nvSpPr>
        <p:spPr>
          <a:xfrm>
            <a:off x="1077273" y="2623563"/>
            <a:ext cx="4922071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Langue Vivante C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1070925" y="3088090"/>
            <a:ext cx="4941911" cy="1077218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Arts - </a:t>
            </a:r>
            <a:r>
              <a:rPr lang="fr-FR" sz="20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Arts plastiques – cinéma audiovisuel</a:t>
            </a:r>
          </a:p>
          <a:p>
            <a:r>
              <a:rPr lang="fr-FR" sz="20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             Danse – Histoire des arts </a:t>
            </a:r>
          </a:p>
          <a:p>
            <a:r>
              <a:rPr lang="fr-FR" sz="20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             Musique - Théâtre</a:t>
            </a:r>
          </a:p>
        </p:txBody>
      </p:sp>
      <p:sp>
        <p:nvSpPr>
          <p:cNvPr id="30" name="ZoneTexte 29"/>
          <p:cNvSpPr txBox="1"/>
          <p:nvPr/>
        </p:nvSpPr>
        <p:spPr>
          <a:xfrm>
            <a:off x="1064958" y="4164846"/>
            <a:ext cx="4947878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Education physique et sportive</a:t>
            </a:r>
          </a:p>
        </p:txBody>
      </p:sp>
      <p:sp>
        <p:nvSpPr>
          <p:cNvPr id="31" name="ZoneTexte 30"/>
          <p:cNvSpPr txBox="1"/>
          <p:nvPr/>
        </p:nvSpPr>
        <p:spPr>
          <a:xfrm>
            <a:off x="1064957" y="5301208"/>
            <a:ext cx="4922071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Arts du cirque</a:t>
            </a:r>
          </a:p>
        </p:txBody>
      </p:sp>
      <p:sp>
        <p:nvSpPr>
          <p:cNvPr id="33" name="ZoneTexte 32"/>
          <p:cNvSpPr txBox="1"/>
          <p:nvPr/>
        </p:nvSpPr>
        <p:spPr>
          <a:xfrm>
            <a:off x="1064524" y="4628426"/>
            <a:ext cx="4948312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Ecologie agronomie </a:t>
            </a:r>
            <a:r>
              <a:rPr lang="fr-FR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(</a:t>
            </a:r>
            <a:r>
              <a:rPr lang="fr-FR" sz="16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dans les lycées</a:t>
            </a:r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fr-FR" sz="16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agricoles)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6442181" y="1731691"/>
            <a:ext cx="2076440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3H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6442181" y="2195489"/>
            <a:ext cx="2069804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3H</a:t>
            </a:r>
          </a:p>
        </p:txBody>
      </p:sp>
      <p:sp>
        <p:nvSpPr>
          <p:cNvPr id="34" name="ZoneTexte 33"/>
          <p:cNvSpPr txBox="1"/>
          <p:nvPr/>
        </p:nvSpPr>
        <p:spPr>
          <a:xfrm>
            <a:off x="6447911" y="2655095"/>
            <a:ext cx="2061818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3H</a:t>
            </a:r>
          </a:p>
        </p:txBody>
      </p:sp>
      <p:sp>
        <p:nvSpPr>
          <p:cNvPr id="38" name="ZoneTexte 37"/>
          <p:cNvSpPr txBox="1"/>
          <p:nvPr/>
        </p:nvSpPr>
        <p:spPr>
          <a:xfrm>
            <a:off x="6451592" y="3117672"/>
            <a:ext cx="2061818" cy="1044000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3H</a:t>
            </a:r>
          </a:p>
        </p:txBody>
      </p:sp>
      <p:sp>
        <p:nvSpPr>
          <p:cNvPr id="41" name="ZoneTexte 40"/>
          <p:cNvSpPr txBox="1"/>
          <p:nvPr/>
        </p:nvSpPr>
        <p:spPr>
          <a:xfrm>
            <a:off x="6450836" y="4158024"/>
            <a:ext cx="2061818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3H</a:t>
            </a:r>
          </a:p>
        </p:txBody>
      </p:sp>
      <p:sp>
        <p:nvSpPr>
          <p:cNvPr id="42" name="ZoneTexte 41"/>
          <p:cNvSpPr txBox="1"/>
          <p:nvPr/>
        </p:nvSpPr>
        <p:spPr>
          <a:xfrm>
            <a:off x="6450835" y="5301208"/>
            <a:ext cx="2061818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6H</a:t>
            </a:r>
          </a:p>
        </p:txBody>
      </p:sp>
      <p:sp>
        <p:nvSpPr>
          <p:cNvPr id="44" name="ZoneTexte 43"/>
          <p:cNvSpPr txBox="1"/>
          <p:nvPr/>
        </p:nvSpPr>
        <p:spPr>
          <a:xfrm>
            <a:off x="6450402" y="4637370"/>
            <a:ext cx="2061818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3H</a:t>
            </a:r>
          </a:p>
        </p:txBody>
      </p:sp>
      <p:sp>
        <p:nvSpPr>
          <p:cNvPr id="28" name="WordArt 71"/>
          <p:cNvSpPr>
            <a:spLocks noChangeArrowheads="1" noChangeShapeType="1" noTextEdit="1"/>
          </p:cNvSpPr>
          <p:nvPr/>
        </p:nvSpPr>
        <p:spPr bwMode="auto">
          <a:xfrm rot="16200000">
            <a:off x="-1341041" y="3580753"/>
            <a:ext cx="4177112" cy="415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 dirty="0">
                <a:ln w="28575">
                  <a:solidFill>
                    <a:schemeClr val="accent3">
                      <a:lumMod val="50000"/>
                    </a:schemeClr>
                  </a:solidFill>
                  <a:round/>
                  <a:headEnd/>
                  <a:tailEnd/>
                </a:ln>
                <a:solidFill>
                  <a:schemeClr val="accent3">
                    <a:lumMod val="50000"/>
                  </a:schemeClr>
                </a:solidFill>
                <a:latin typeface="Century Gothic"/>
              </a:rPr>
              <a:t>Enseignement général</a:t>
            </a:r>
          </a:p>
        </p:txBody>
      </p:sp>
      <p:pic>
        <p:nvPicPr>
          <p:cNvPr id="20" name="Image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619" y="147825"/>
            <a:ext cx="514194" cy="288032"/>
          </a:xfrm>
          <a:prstGeom prst="rect">
            <a:avLst/>
          </a:prstGeom>
        </p:spPr>
      </p:pic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CIO de Carcassonne</a:t>
            </a:r>
          </a:p>
        </p:txBody>
      </p:sp>
    </p:spTree>
    <p:extLst>
      <p:ext uri="{BB962C8B-B14F-4D97-AF65-F5344CB8AC3E}">
        <p14:creationId xmlns:p14="http://schemas.microsoft.com/office/powerpoint/2010/main" val="11848923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897399" y="365702"/>
            <a:ext cx="6682404" cy="138906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6842016" y="5512493"/>
            <a:ext cx="1230866" cy="365125"/>
          </a:xfrm>
        </p:spPr>
        <p:txBody>
          <a:bodyPr/>
          <a:lstStyle/>
          <a:p>
            <a:r>
              <a:rPr lang="fr-BE"/>
              <a:t>CIO de Carcassonne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969672" y="694829"/>
            <a:ext cx="5435249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Management et gestion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959599" y="1154435"/>
            <a:ext cx="5435250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Santé et social</a:t>
            </a:r>
          </a:p>
        </p:txBody>
      </p:sp>
      <p:sp>
        <p:nvSpPr>
          <p:cNvPr id="26" name="ZoneTexte 25"/>
          <p:cNvSpPr txBox="1"/>
          <p:nvPr/>
        </p:nvSpPr>
        <p:spPr>
          <a:xfrm>
            <a:off x="969673" y="1616100"/>
            <a:ext cx="5435249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Biotechnologie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969673" y="2073548"/>
            <a:ext cx="5435248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Sciences et laboratoire</a:t>
            </a:r>
          </a:p>
        </p:txBody>
      </p:sp>
      <p:sp>
        <p:nvSpPr>
          <p:cNvPr id="28" name="ZoneTexte 27"/>
          <p:cNvSpPr txBox="1"/>
          <p:nvPr/>
        </p:nvSpPr>
        <p:spPr>
          <a:xfrm>
            <a:off x="978331" y="2530996"/>
            <a:ext cx="5426592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Sciences de l’ingénieur</a:t>
            </a:r>
          </a:p>
        </p:txBody>
      </p:sp>
      <p:sp>
        <p:nvSpPr>
          <p:cNvPr id="29" name="ZoneTexte 28"/>
          <p:cNvSpPr txBox="1"/>
          <p:nvPr/>
        </p:nvSpPr>
        <p:spPr>
          <a:xfrm>
            <a:off x="978329" y="2992760"/>
            <a:ext cx="5426593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Création et innovation technologiques</a:t>
            </a:r>
          </a:p>
        </p:txBody>
      </p:sp>
      <p:sp>
        <p:nvSpPr>
          <p:cNvPr id="30" name="ZoneTexte 29"/>
          <p:cNvSpPr txBox="1"/>
          <p:nvPr/>
        </p:nvSpPr>
        <p:spPr>
          <a:xfrm>
            <a:off x="978329" y="3456558"/>
            <a:ext cx="5426594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Création et culture - design</a:t>
            </a:r>
          </a:p>
        </p:txBody>
      </p:sp>
      <p:sp>
        <p:nvSpPr>
          <p:cNvPr id="31" name="ZoneTexte 30"/>
          <p:cNvSpPr txBox="1"/>
          <p:nvPr/>
        </p:nvSpPr>
        <p:spPr>
          <a:xfrm>
            <a:off x="978327" y="3917816"/>
            <a:ext cx="5426595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Atelier artistique</a:t>
            </a:r>
          </a:p>
        </p:txBody>
      </p:sp>
      <p:sp>
        <p:nvSpPr>
          <p:cNvPr id="32" name="ZoneTexte 31"/>
          <p:cNvSpPr txBox="1"/>
          <p:nvPr/>
        </p:nvSpPr>
        <p:spPr>
          <a:xfrm>
            <a:off x="3526730" y="4558725"/>
            <a:ext cx="3386303" cy="461665"/>
          </a:xfrm>
          <a:prstGeom prst="rect">
            <a:avLst/>
          </a:prstGeom>
          <a:noFill/>
          <a:ln w="12700">
            <a:noFill/>
          </a:ln>
        </p:spPr>
        <p:txBody>
          <a:bodyPr wrap="square" rtlCol="0" anchor="ctr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Dans les lycées agricoles</a:t>
            </a:r>
          </a:p>
        </p:txBody>
      </p:sp>
      <p:sp>
        <p:nvSpPr>
          <p:cNvPr id="35" name="ZoneTexte 34"/>
          <p:cNvSpPr txBox="1"/>
          <p:nvPr/>
        </p:nvSpPr>
        <p:spPr>
          <a:xfrm>
            <a:off x="969673" y="5063032"/>
            <a:ext cx="5435250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Hippologie et équitation </a:t>
            </a:r>
            <a:r>
              <a:rPr lang="fr-FR" sz="12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(ou autres pratiques</a:t>
            </a:r>
            <a:r>
              <a:rPr lang="fr-FR" sz="105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fr-FR" sz="1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sportives)</a:t>
            </a:r>
            <a:endParaRPr lang="fr-FR" sz="2000" b="1" dirty="0">
              <a:ln w="10541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6" name="ZoneTexte 35"/>
          <p:cNvSpPr txBox="1"/>
          <p:nvPr/>
        </p:nvSpPr>
        <p:spPr>
          <a:xfrm>
            <a:off x="978373" y="5496774"/>
            <a:ext cx="5426550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Pratiques sociales et culturelles</a:t>
            </a:r>
          </a:p>
        </p:txBody>
      </p:sp>
      <p:sp>
        <p:nvSpPr>
          <p:cNvPr id="37" name="ZoneTexte 36"/>
          <p:cNvSpPr txBox="1"/>
          <p:nvPr/>
        </p:nvSpPr>
        <p:spPr>
          <a:xfrm>
            <a:off x="978371" y="5962880"/>
            <a:ext cx="5426551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Pratiques professionnelles 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6595236" y="726361"/>
            <a:ext cx="2282622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1H30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6609858" y="1188026"/>
            <a:ext cx="2268000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1H30</a:t>
            </a:r>
          </a:p>
        </p:txBody>
      </p:sp>
      <p:sp>
        <p:nvSpPr>
          <p:cNvPr id="34" name="ZoneTexte 33"/>
          <p:cNvSpPr txBox="1"/>
          <p:nvPr/>
        </p:nvSpPr>
        <p:spPr>
          <a:xfrm>
            <a:off x="6615588" y="1647632"/>
            <a:ext cx="2268000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1H30</a:t>
            </a:r>
          </a:p>
        </p:txBody>
      </p:sp>
      <p:sp>
        <p:nvSpPr>
          <p:cNvPr id="38" name="ZoneTexte 37"/>
          <p:cNvSpPr txBox="1"/>
          <p:nvPr/>
        </p:nvSpPr>
        <p:spPr>
          <a:xfrm>
            <a:off x="6615587" y="2105080"/>
            <a:ext cx="2268000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1H30</a:t>
            </a:r>
          </a:p>
        </p:txBody>
      </p:sp>
      <p:sp>
        <p:nvSpPr>
          <p:cNvPr id="39" name="ZoneTexte 38"/>
          <p:cNvSpPr txBox="1"/>
          <p:nvPr/>
        </p:nvSpPr>
        <p:spPr>
          <a:xfrm>
            <a:off x="6618515" y="2562528"/>
            <a:ext cx="2268000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1H30</a:t>
            </a:r>
          </a:p>
        </p:txBody>
      </p:sp>
      <p:sp>
        <p:nvSpPr>
          <p:cNvPr id="40" name="ZoneTexte 39"/>
          <p:cNvSpPr txBox="1"/>
          <p:nvPr/>
        </p:nvSpPr>
        <p:spPr>
          <a:xfrm>
            <a:off x="6618514" y="3024292"/>
            <a:ext cx="2268000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1H30</a:t>
            </a:r>
          </a:p>
        </p:txBody>
      </p:sp>
      <p:sp>
        <p:nvSpPr>
          <p:cNvPr id="41" name="ZoneTexte 40"/>
          <p:cNvSpPr txBox="1"/>
          <p:nvPr/>
        </p:nvSpPr>
        <p:spPr>
          <a:xfrm>
            <a:off x="6618513" y="3488090"/>
            <a:ext cx="2268000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6H</a:t>
            </a:r>
          </a:p>
        </p:txBody>
      </p:sp>
      <p:sp>
        <p:nvSpPr>
          <p:cNvPr id="42" name="ZoneTexte 41"/>
          <p:cNvSpPr txBox="1"/>
          <p:nvPr/>
        </p:nvSpPr>
        <p:spPr>
          <a:xfrm>
            <a:off x="6618512" y="3949348"/>
            <a:ext cx="2268000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72H annuelles</a:t>
            </a:r>
          </a:p>
        </p:txBody>
      </p:sp>
      <p:sp>
        <p:nvSpPr>
          <p:cNvPr id="45" name="ZoneTexte 44"/>
          <p:cNvSpPr txBox="1"/>
          <p:nvPr/>
        </p:nvSpPr>
        <p:spPr>
          <a:xfrm>
            <a:off x="6612586" y="5062600"/>
            <a:ext cx="2279893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3H</a:t>
            </a:r>
          </a:p>
        </p:txBody>
      </p:sp>
      <p:sp>
        <p:nvSpPr>
          <p:cNvPr id="46" name="ZoneTexte 45"/>
          <p:cNvSpPr txBox="1"/>
          <p:nvPr/>
        </p:nvSpPr>
        <p:spPr>
          <a:xfrm>
            <a:off x="6609858" y="5496774"/>
            <a:ext cx="2276699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3H</a:t>
            </a:r>
          </a:p>
        </p:txBody>
      </p:sp>
      <p:sp>
        <p:nvSpPr>
          <p:cNvPr id="47" name="ZoneTexte 46"/>
          <p:cNvSpPr txBox="1"/>
          <p:nvPr/>
        </p:nvSpPr>
        <p:spPr>
          <a:xfrm>
            <a:off x="6609858" y="5962880"/>
            <a:ext cx="2276698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3H</a:t>
            </a:r>
          </a:p>
        </p:txBody>
      </p:sp>
      <p:sp>
        <p:nvSpPr>
          <p:cNvPr id="48" name="WordArt 71"/>
          <p:cNvSpPr>
            <a:spLocks noChangeArrowheads="1" noChangeShapeType="1" noTextEdit="1"/>
          </p:cNvSpPr>
          <p:nvPr/>
        </p:nvSpPr>
        <p:spPr bwMode="auto">
          <a:xfrm>
            <a:off x="952714" y="116632"/>
            <a:ext cx="5995550" cy="415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 dirty="0">
                <a:ln w="28575">
                  <a:solidFill>
                    <a:schemeClr val="accent3">
                      <a:lumMod val="50000"/>
                    </a:schemeClr>
                  </a:solidFill>
                  <a:round/>
                  <a:headEnd/>
                  <a:tailEnd/>
                </a:ln>
                <a:solidFill>
                  <a:schemeClr val="accent3">
                    <a:lumMod val="50000"/>
                  </a:schemeClr>
                </a:solidFill>
                <a:latin typeface="Century Gothic"/>
              </a:rPr>
              <a:t>Enseignements optionnels, facultatifs</a:t>
            </a:r>
          </a:p>
        </p:txBody>
      </p:sp>
      <p:sp>
        <p:nvSpPr>
          <p:cNvPr id="49" name="WordArt 71"/>
          <p:cNvSpPr>
            <a:spLocks noChangeArrowheads="1" noChangeShapeType="1" noTextEdit="1"/>
          </p:cNvSpPr>
          <p:nvPr/>
        </p:nvSpPr>
        <p:spPr bwMode="auto">
          <a:xfrm rot="16200000">
            <a:off x="-1907697" y="3347347"/>
            <a:ext cx="5148000" cy="415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 dirty="0">
                <a:ln w="28575">
                  <a:solidFill>
                    <a:schemeClr val="accent3">
                      <a:lumMod val="50000"/>
                    </a:schemeClr>
                  </a:solidFill>
                  <a:round/>
                  <a:headEnd/>
                  <a:tailEnd/>
                </a:ln>
                <a:solidFill>
                  <a:schemeClr val="accent3">
                    <a:lumMod val="50000"/>
                  </a:schemeClr>
                </a:solidFill>
                <a:latin typeface="Century Gothic"/>
              </a:rPr>
              <a:t>Enseignement technologique</a:t>
            </a:r>
          </a:p>
        </p:txBody>
      </p:sp>
      <p:pic>
        <p:nvPicPr>
          <p:cNvPr id="33" name="Image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619" y="147825"/>
            <a:ext cx="514194" cy="28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7444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CIO de Carcassonne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323528" y="116632"/>
            <a:ext cx="8568952" cy="523220"/>
          </a:xfrm>
          <a:prstGeom prst="rect">
            <a:avLst/>
          </a:prstGeom>
          <a:solidFill>
            <a:srgbClr val="99FF66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solidFill>
                  <a:srgbClr val="C00000"/>
                </a:solidFill>
              </a:rPr>
              <a:t>Enseignements optionnels - Seconde GT </a:t>
            </a: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5186665"/>
              </p:ext>
            </p:extLst>
          </p:nvPr>
        </p:nvGraphicFramePr>
        <p:xfrm>
          <a:off x="244573" y="830260"/>
          <a:ext cx="8856985" cy="46827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493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869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5952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6480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63160"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solidFill>
                            <a:srgbClr val="C00000"/>
                          </a:solidFill>
                        </a:rPr>
                        <a:t>J. FIL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solidFill>
                            <a:srgbClr val="C00000"/>
                          </a:solidFill>
                        </a:rPr>
                        <a:t>P. SABATIER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solidFill>
                            <a:srgbClr val="C00000"/>
                          </a:solidFill>
                        </a:rPr>
                        <a:t>E. FERROUL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solidFill>
                            <a:srgbClr val="C00000"/>
                          </a:solidFill>
                        </a:rPr>
                        <a:t>G. TILLION</a:t>
                      </a:r>
                    </a:p>
                  </a:txBody>
                  <a:tcP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solidFill>
                            <a:srgbClr val="C00000"/>
                          </a:solidFill>
                        </a:rPr>
                        <a:t>J. RUFFIE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500" dirty="0">
                          <a:solidFill>
                            <a:srgbClr val="C00000"/>
                          </a:solidFill>
                        </a:rPr>
                        <a:t>CHARLEMAGNE</a:t>
                      </a:r>
                    </a:p>
                  </a:txBody>
                  <a:tcPr>
                    <a:solidFill>
                      <a:srgbClr val="00CC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093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600" b="1" dirty="0"/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dirty="0"/>
                        <a:t>Latin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dirty="0"/>
                        <a:t>Latin</a:t>
                      </a: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dirty="0"/>
                        <a:t>Latin</a:t>
                      </a:r>
                    </a:p>
                  </a:txBody>
                  <a:tcPr anchor="ctr"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dirty="0"/>
                        <a:t>Latin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dirty="0"/>
                        <a:t>EATDD</a:t>
                      </a:r>
                    </a:p>
                  </a:txBody>
                  <a:tcPr anchor="ctr">
                    <a:solidFill>
                      <a:srgbClr val="00CC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7216">
                <a:tc>
                  <a:txBody>
                    <a:bodyPr/>
                    <a:lstStyle/>
                    <a:p>
                      <a:pPr algn="ctr"/>
                      <a:endParaRPr lang="fr-FR" sz="1600" b="1" dirty="0"/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dirty="0"/>
                        <a:t>Grec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600" b="1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600" b="1" dirty="0"/>
                    </a:p>
                  </a:txBody>
                  <a:tcPr anchor="ctr"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600" b="1" dirty="0"/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600" b="1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6621">
                <a:tc>
                  <a:txBody>
                    <a:bodyPr/>
                    <a:lstStyle/>
                    <a:p>
                      <a:pPr algn="ctr"/>
                      <a:endParaRPr lang="fr-FR" sz="1600" b="1" dirty="0"/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LV3 Russe Occitan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600" b="1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b="1" dirty="0"/>
                    </a:p>
                  </a:txBody>
                  <a:tcPr anchor="ctr"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600" b="1" dirty="0"/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b="1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726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dirty="0"/>
                        <a:t>Arts</a:t>
                      </a:r>
                      <a:r>
                        <a:rPr lang="fr-FR" sz="1600" b="1" baseline="0" dirty="0"/>
                        <a:t> plastiques</a:t>
                      </a:r>
                      <a:endParaRPr lang="fr-FR" sz="1600" b="1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Musique - 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dirty="0"/>
                        <a:t>Arts</a:t>
                      </a:r>
                      <a:r>
                        <a:rPr lang="fr-FR" sz="1600" b="1" baseline="0" dirty="0"/>
                        <a:t> plastiques</a:t>
                      </a:r>
                      <a:endParaRPr lang="fr-FR" sz="1600" b="1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/>
                        <a:t>Cinéma</a:t>
                      </a:r>
                      <a:r>
                        <a:rPr lang="fr-FR" sz="1600" b="1" baseline="0" dirty="0"/>
                        <a:t> audio</a:t>
                      </a:r>
                      <a:r>
                        <a:rPr lang="fr-FR" sz="1200" b="1" baseline="0" dirty="0"/>
                        <a:t> </a:t>
                      </a: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/>
                        <a:t>Cinéma</a:t>
                      </a:r>
                      <a:r>
                        <a:rPr lang="fr-FR" sz="1600" b="1" baseline="0" dirty="0"/>
                        <a:t> audio</a:t>
                      </a:r>
                      <a:r>
                        <a:rPr lang="fr-FR" sz="1200" b="1" baseline="0" dirty="0"/>
                        <a:t> </a:t>
                      </a:r>
                    </a:p>
                    <a:p>
                      <a:pPr algn="ctr"/>
                      <a:r>
                        <a:rPr lang="fr-FR" sz="1600" b="1" dirty="0"/>
                        <a:t>Théâtre</a:t>
                      </a:r>
                    </a:p>
                  </a:txBody>
                  <a:tcPr anchor="ctr"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dirty="0"/>
                        <a:t>Théâtre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b="1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7216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/>
                        <a:t>EPS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dirty="0"/>
                        <a:t>EPS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dirty="0"/>
                        <a:t>EPS</a:t>
                      </a: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dirty="0"/>
                        <a:t>EPS</a:t>
                      </a:r>
                    </a:p>
                  </a:txBody>
                  <a:tcPr anchor="ctr"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600" b="1" dirty="0"/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/>
                        <a:t>EPS</a:t>
                      </a:r>
                    </a:p>
                  </a:txBody>
                  <a:tcPr>
                    <a:solidFill>
                      <a:srgbClr val="00CC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9918">
                <a:tc>
                  <a:txBody>
                    <a:bodyPr/>
                    <a:lstStyle/>
                    <a:p>
                      <a:pPr algn="ctr"/>
                      <a:endParaRPr lang="fr-FR" sz="300" b="1" dirty="0"/>
                    </a:p>
                  </a:txBody>
                  <a:tcPr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00" b="1" dirty="0"/>
                    </a:p>
                  </a:txBody>
                  <a:tcPr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00" b="1" dirty="0"/>
                    </a:p>
                  </a:txBody>
                  <a:tcPr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00" b="1" dirty="0"/>
                    </a:p>
                  </a:txBody>
                  <a:tcPr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00" b="1" dirty="0"/>
                    </a:p>
                  </a:txBody>
                  <a:tcPr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00" b="1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7216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/>
                        <a:t>Santé-Social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b="1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b="1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600" b="1" dirty="0"/>
                    </a:p>
                  </a:txBody>
                  <a:tcPr anchor="ctr"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b="1" dirty="0"/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b="1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606621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/>
                        <a:t>Création In.Tech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b="1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b="1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600" b="1" dirty="0"/>
                    </a:p>
                  </a:txBody>
                  <a:tcPr anchor="ctr"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b="1" dirty="0"/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b="1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60662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dirty="0"/>
                        <a:t>Sc. de l’ingénieur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600" b="1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600" b="1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dirty="0"/>
                        <a:t>Sc. de l’ingénieur</a:t>
                      </a:r>
                    </a:p>
                  </a:txBody>
                  <a:tcPr anchor="ctr"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600" b="1" dirty="0"/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600" b="1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5" name="Rectangle à coins arrondis 4"/>
          <p:cNvSpPr/>
          <p:nvPr/>
        </p:nvSpPr>
        <p:spPr>
          <a:xfrm>
            <a:off x="224844" y="1232113"/>
            <a:ext cx="8811652" cy="2412911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à coins arrondis 5"/>
          <p:cNvSpPr/>
          <p:nvPr/>
        </p:nvSpPr>
        <p:spPr>
          <a:xfrm>
            <a:off x="206842" y="3878524"/>
            <a:ext cx="7317486" cy="1638708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3820580" y="1868891"/>
            <a:ext cx="787424" cy="649188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3H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3658562" y="4149080"/>
            <a:ext cx="1201470" cy="64918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1H30</a:t>
            </a: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9207" y="6237312"/>
            <a:ext cx="514194" cy="288032"/>
          </a:xfrm>
          <a:prstGeom prst="rect">
            <a:avLst/>
          </a:prstGeom>
        </p:spPr>
      </p:pic>
      <p:graphicFrame>
        <p:nvGraphicFramePr>
          <p:cNvPr id="10" name="Tableau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8805645"/>
              </p:ext>
            </p:extLst>
          </p:nvPr>
        </p:nvGraphicFramePr>
        <p:xfrm>
          <a:off x="7613216" y="3918088"/>
          <a:ext cx="1423279" cy="2116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32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98076">
                <a:tc>
                  <a:txBody>
                    <a:bodyPr/>
                    <a:lstStyle/>
                    <a:p>
                      <a:r>
                        <a:rPr lang="fr-FR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Rugby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Equitation</a:t>
                      </a:r>
                    </a:p>
                  </a:txBody>
                  <a:tcPr>
                    <a:solidFill>
                      <a:srgbClr val="00CC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8076">
                <a:tc>
                  <a:txBody>
                    <a:bodyPr/>
                    <a:lstStyle/>
                    <a:p>
                      <a:r>
                        <a:rPr lang="fr-FR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Animateur animalier</a:t>
                      </a:r>
                    </a:p>
                  </a:txBody>
                  <a:tcPr>
                    <a:solidFill>
                      <a:srgbClr val="00CC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20400">
                <a:tc>
                  <a:txBody>
                    <a:bodyPr/>
                    <a:lstStyle/>
                    <a:p>
                      <a:r>
                        <a:rPr lang="fr-FR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Pêche sportive</a:t>
                      </a:r>
                    </a:p>
                    <a:p>
                      <a:r>
                        <a:rPr lang="fr-FR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Prog.</a:t>
                      </a:r>
                    </a:p>
                    <a:p>
                      <a:r>
                        <a:rPr lang="fr-FR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automate</a:t>
                      </a:r>
                    </a:p>
                  </a:txBody>
                  <a:tcPr>
                    <a:solidFill>
                      <a:srgbClr val="00CC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576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3568" y="1628800"/>
            <a:ext cx="7772400" cy="3458815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fr-FR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Au lycée général et technologique</a:t>
            </a:r>
            <a:br>
              <a:rPr lang="fr-FR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br>
              <a:rPr lang="fr-FR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fr-FR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Première et Terminale </a:t>
            </a:r>
            <a:br>
              <a:rPr lang="fr-FR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fr-FR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(Cycle terminal)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CIO de Carcassonne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619" y="147825"/>
            <a:ext cx="514194" cy="28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52270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Standard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9758</TotalTime>
  <Words>3628</Words>
  <Application>Microsoft Office PowerPoint</Application>
  <PresentationFormat>Affichage à l'écran (4:3)</PresentationFormat>
  <Paragraphs>1004</Paragraphs>
  <Slides>52</Slides>
  <Notes>20</Notes>
  <HiddenSlides>0</HiddenSlides>
  <MMClips>0</MMClips>
  <ScaleCrop>false</ScaleCrop>
  <HeadingPairs>
    <vt:vector size="6" baseType="variant">
      <vt:variant>
        <vt:lpstr>Polices utilisées</vt:lpstr>
      </vt:variant>
      <vt:variant>
        <vt:i4>11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52</vt:i4>
      </vt:variant>
    </vt:vector>
  </HeadingPairs>
  <TitlesOfParts>
    <vt:vector size="65" baseType="lpstr">
      <vt:lpstr>Aharoni</vt:lpstr>
      <vt:lpstr>Arial</vt:lpstr>
      <vt:lpstr>Arial Black</vt:lpstr>
      <vt:lpstr>Arial Narrow</vt:lpstr>
      <vt:lpstr>Arial Rounded MT Bold</vt:lpstr>
      <vt:lpstr>Berlin Sans FB Demi</vt:lpstr>
      <vt:lpstr>Calibri</vt:lpstr>
      <vt:lpstr>Century Gothic</vt:lpstr>
      <vt:lpstr>DejaVu Sans</vt:lpstr>
      <vt:lpstr>Impact</vt:lpstr>
      <vt:lpstr>Times New Roman</vt:lpstr>
      <vt:lpstr>Thème Office</vt:lpstr>
      <vt:lpstr>1_Standard</vt:lpstr>
      <vt:lpstr>Présentation PowerPoint</vt:lpstr>
      <vt:lpstr>Présentation PowerPoint</vt:lpstr>
      <vt:lpstr>Au lycée général et technologique  2nde Générale et technologique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Au lycée général et technologique  Première et Terminale  (Cycle terminal)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Au lycée professionnel  2nde Professionnelle (BAC PRO) 1ère Année de CAP (CAP) </vt:lpstr>
      <vt:lpstr>Présentation PowerPoint</vt:lpstr>
      <vt:lpstr>Présentation PowerPoint</vt:lpstr>
      <vt:lpstr>Présentation PowerPoint</vt:lpstr>
      <vt:lpstr>Présentation PowerPoint</vt:lpstr>
      <vt:lpstr>Lycée Germaine Tillion CASTELNAUDARY</vt:lpstr>
      <vt:lpstr>Lycée Jules Fil  CARCASSONNE</vt:lpstr>
      <vt:lpstr>Lycée Paul Sabatier CARCASSONNE</vt:lpstr>
      <vt:lpstr>Lycée agricole Charlemagne CARCASSONNE</vt:lpstr>
      <vt:lpstr>Lycée Charles Cros  CARCASSONNE</vt:lpstr>
      <vt:lpstr>Lycée Jacques Ruffié  LIMOUX</vt:lpstr>
      <vt:lpstr>Lycée Edouard Herriot  QUILLAN </vt:lpstr>
      <vt:lpstr>Lycée Dr Lacroix  NARBONNE </vt:lpstr>
      <vt:lpstr>Lycée Louise Michel NARBONNE</vt:lpstr>
      <vt:lpstr>Lycée Ernest Ferroul  LEZIGNAN-CORBIERES</vt:lpstr>
      <vt:lpstr>Lycée agricole P.P. Riquet CASTELNAUDARY</vt:lpstr>
      <vt:lpstr>Centre de formation d’apprentis Purple Campus de Carcassonne</vt:lpstr>
      <vt:lpstr>Centre de formation d’apprentis CFA de LEZIGNAN (IRFMA)</vt:lpstr>
      <vt:lpstr>Orientation</vt:lpstr>
      <vt:lpstr>Présentation PowerPoint</vt:lpstr>
      <vt:lpstr>Obtenir une place dans l’établissement souhaité</vt:lpstr>
      <vt:lpstr>Affectation</vt:lpstr>
      <vt:lpstr>Au lycée professionnel :  CAP et BACPRO Sélection en fonction  du nombre de candidats et des capacités d’accueil</vt:lpstr>
      <vt:lpstr>Présentation PowerPoint</vt:lpstr>
      <vt:lpstr>Présentation PowerPoint</vt:lpstr>
      <vt:lpstr>Présentation PowerPoint</vt:lpstr>
      <vt:lpstr>Présentation PowerPoint</vt:lpstr>
      <vt:lpstr>Vous devez aller vous inscrire, dès les résultats de l’affectation, dans l’établissement d’accueil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Plateforme Ccne</dc:creator>
  <cp:lastModifiedBy>pr</cp:lastModifiedBy>
  <cp:revision>797</cp:revision>
  <cp:lastPrinted>2024-02-29T15:06:40Z</cp:lastPrinted>
  <dcterms:created xsi:type="dcterms:W3CDTF">2013-12-31T15:36:16Z</dcterms:created>
  <dcterms:modified xsi:type="dcterms:W3CDTF">2025-03-04T16:48:24Z</dcterms:modified>
</cp:coreProperties>
</file>