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8"/>
  </p:notesMasterIdLst>
  <p:handoutMasterIdLst>
    <p:handoutMasterId r:id="rId19"/>
  </p:handoutMasterIdLst>
  <p:sldIdLst>
    <p:sldId id="256" r:id="rId5"/>
    <p:sldId id="303" r:id="rId6"/>
    <p:sldId id="296" r:id="rId7"/>
    <p:sldId id="349" r:id="rId8"/>
    <p:sldId id="350" r:id="rId9"/>
    <p:sldId id="331" r:id="rId10"/>
    <p:sldId id="360" r:id="rId11"/>
    <p:sldId id="355" r:id="rId12"/>
    <p:sldId id="356" r:id="rId13"/>
    <p:sldId id="357" r:id="rId14"/>
    <p:sldId id="358" r:id="rId15"/>
    <p:sldId id="343" r:id="rId16"/>
    <p:sldId id="359" r:id="rId1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vé Gagliardi" initials="HG" lastIdx="1" clrIdx="0">
    <p:extLst>
      <p:ext uri="{19B8F6BF-5375-455C-9EA6-DF929625EA0E}">
        <p15:presenceInfo xmlns:p15="http://schemas.microsoft.com/office/powerpoint/2012/main" userId="18b8fdf0ecada20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69" autoAdjust="0"/>
    <p:restoredTop sz="93632"/>
  </p:normalViewPr>
  <p:slideViewPr>
    <p:cSldViewPr>
      <p:cViewPr varScale="1">
        <p:scale>
          <a:sx n="103" d="100"/>
          <a:sy n="103" d="100"/>
        </p:scale>
        <p:origin x="166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DC4D0BC-1D33-4ED5-B2F7-5457A159B3B5}" type="datetimeFigureOut">
              <a:rPr lang="fr-FR" smtClean="0"/>
              <a:pPr/>
              <a:t>12/05/2026</a:t>
            </a:fld>
            <a:endParaRPr lang="fr-FR" dirty="0"/>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36CFDC7-C73F-418B-81A0-8EA28DD454D6}" type="slidenum">
              <a:rPr lang="fr-FR" smtClean="0"/>
              <a:pPr/>
              <a:t>‹N°›</a:t>
            </a:fld>
            <a:endParaRPr lang="fr-FR" dirty="0"/>
          </a:p>
        </p:txBody>
      </p:sp>
    </p:spTree>
    <p:extLst>
      <p:ext uri="{BB962C8B-B14F-4D97-AF65-F5344CB8AC3E}">
        <p14:creationId xmlns:p14="http://schemas.microsoft.com/office/powerpoint/2010/main" val="1402732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20570610-F1BD-4CFB-8823-BE82BCD5E998}" type="datetimeFigureOut">
              <a:rPr lang="fr-FR" smtClean="0"/>
              <a:pPr/>
              <a:t>12/05/2026</a:t>
            </a:fld>
            <a:endParaRPr lang="fr-FR" dirty="0"/>
          </a:p>
        </p:txBody>
      </p:sp>
      <p:sp>
        <p:nvSpPr>
          <p:cNvPr id="4" name="Espace réservé de l'image des diapositive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2EFE8F9-5E39-43E2-AF8B-FAE15B62BFD6}" type="slidenum">
              <a:rPr lang="fr-FR" smtClean="0"/>
              <a:pPr/>
              <a:t>‹N°›</a:t>
            </a:fld>
            <a:endParaRPr lang="fr-FR" dirty="0"/>
          </a:p>
        </p:txBody>
      </p:sp>
    </p:spTree>
    <p:extLst>
      <p:ext uri="{BB962C8B-B14F-4D97-AF65-F5344CB8AC3E}">
        <p14:creationId xmlns:p14="http://schemas.microsoft.com/office/powerpoint/2010/main" val="242713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17" name="Espace réservé du pied de page 16"/>
          <p:cNvSpPr>
            <a:spLocks noGrp="1"/>
          </p:cNvSpPr>
          <p:nvPr>
            <p:ph type="ftr" sz="quarter" idx="11"/>
          </p:nvPr>
        </p:nvSpPr>
        <p:spPr/>
        <p:txBody>
          <a:bodyPr/>
          <a:lstStyle/>
          <a:p>
            <a:endParaRPr lang="fr-BE" dirty="0"/>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dirty="0"/>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2" name="Titre vertical 1"/>
          <p:cNvSpPr>
            <a:spLocks noGrp="1"/>
          </p:cNvSpPr>
          <p:nvPr>
            <p:ph type="title" orient="vert"/>
          </p:nvPr>
        </p:nvSpPr>
        <p:spPr>
          <a:xfrm>
            <a:off x="7391400" y="304801"/>
            <a:ext cx="1447800" cy="5851525"/>
          </a:xfrm>
        </p:spPr>
        <p:txBody>
          <a:bodyPr vert="eaVert"/>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a:t>Cliquez pour modifier le style du titre</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dirty="0"/>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dirty="0"/>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A309A6D-C09C-4548-B29A-6CF363A7E532}" type="datetimeFigureOut">
              <a:rPr lang="fr-FR" smtClean="0"/>
              <a:pPr/>
              <a:t>12/05/2026</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dirty="0"/>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dirty="0"/>
          </a:p>
        </p:txBody>
      </p:sp>
      <p:sp>
        <p:nvSpPr>
          <p:cNvPr id="23" name="Titre 22"/>
          <p:cNvSpPr>
            <a:spLocks noGrp="1"/>
          </p:cNvSpPr>
          <p:nvPr>
            <p:ph type="title"/>
          </p:nvPr>
        </p:nvSpPr>
        <p:spPr/>
        <p:txBody>
          <a:bodyPr rtlCol="0" anchor="b" anchorCtr="0"/>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12/05/2026</a:t>
            </a:fld>
            <a:endParaRPr lang="fr-BE" dirty="0"/>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dirty="0"/>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dirty="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a:xfrm>
            <a:off x="5788152" y="6404984"/>
            <a:ext cx="3044952" cy="365760"/>
          </a:xfrm>
        </p:spPr>
        <p:txBody>
          <a:bodyPr/>
          <a:lstStyle/>
          <a:p>
            <a:fld id="{AA309A6D-C09C-4548-B29A-6CF363A7E532}" type="datetimeFigureOut">
              <a:rPr lang="fr-FR" smtClean="0"/>
              <a:pPr/>
              <a:t>12/05/2026</a:t>
            </a:fld>
            <a:endParaRPr lang="fr-BE" dirty="0"/>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A309A6D-C09C-4548-B29A-6CF363A7E532}" type="datetimeFigureOut">
              <a:rPr lang="fr-FR" smtClean="0"/>
              <a:pPr/>
              <a:t>12/05/2026</a:t>
            </a:fld>
            <a:endParaRPr lang="fr-BE" dirty="0"/>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dirty="0"/>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duconnect.education.gouv.fr/"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895303" y="233065"/>
            <a:ext cx="5969922" cy="1855948"/>
          </a:xfrm>
        </p:spPr>
        <p:txBody>
          <a:bodyPr anchor="ctr">
            <a:noAutofit/>
          </a:bodyPr>
          <a:lstStyle/>
          <a:p>
            <a:pPr algn="r">
              <a:spcBef>
                <a:spcPts val="600"/>
              </a:spcBef>
            </a:pPr>
            <a:r>
              <a:rPr lang="fr-FR" sz="3200" b="1" cap="all" dirty="0"/>
              <a:t>information parents </a:t>
            </a:r>
            <a:br>
              <a:rPr lang="fr-FR" sz="3200" b="1" cap="all" dirty="0"/>
            </a:br>
            <a:r>
              <a:rPr lang="fr-FR" sz="3200" b="1" cap="all" dirty="0"/>
              <a:t>services de TELEAFFECTATION</a:t>
            </a:r>
            <a:br>
              <a:rPr lang="fr-FR" sz="3200" b="1" cap="all" dirty="0"/>
            </a:br>
            <a:endParaRPr lang="fr-FR" sz="3200" b="1" i="1" cap="all" dirty="0">
              <a:solidFill>
                <a:schemeClr val="accent2"/>
              </a:solidFill>
            </a:endParaRPr>
          </a:p>
        </p:txBody>
      </p:sp>
      <p:pic>
        <p:nvPicPr>
          <p:cNvPr id="10" name="Image 9" descr="2018_logo_academie_Montpellier">
            <a:extLst>
              <a:ext uri="{FF2B5EF4-FFF2-40B4-BE49-F238E27FC236}">
                <a16:creationId xmlns:a16="http://schemas.microsoft.com/office/drawing/2014/main" id="{A1E7DADC-B068-4E9C-825E-F4B9C3517D7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41398"/>
            <a:ext cx="1749425" cy="2019300"/>
          </a:xfrm>
          <a:prstGeom prst="rect">
            <a:avLst/>
          </a:prstGeom>
          <a:noFill/>
          <a:ln>
            <a:noFill/>
          </a:ln>
        </p:spPr>
      </p:pic>
      <p:sp>
        <p:nvSpPr>
          <p:cNvPr id="7" name="Rectangle 6"/>
          <p:cNvSpPr/>
          <p:nvPr/>
        </p:nvSpPr>
        <p:spPr>
          <a:xfrm>
            <a:off x="539552" y="3717032"/>
            <a:ext cx="8064896" cy="830997"/>
          </a:xfrm>
          <a:prstGeom prst="rect">
            <a:avLst/>
          </a:prstGeom>
        </p:spPr>
        <p:txBody>
          <a:bodyPr wrap="square">
            <a:spAutoFit/>
          </a:bodyPr>
          <a:lstStyle/>
          <a:p>
            <a:pPr algn="ctr"/>
            <a:r>
              <a:rPr lang="fr-FR" sz="2400" b="1" dirty="0"/>
              <a:t>Ce guide présente le déroulement de la saisie des vœux pour l’affectation dans un lycée à l’issue de la classe de 3</a:t>
            </a:r>
            <a:r>
              <a:rPr lang="fr-FR" sz="2400" b="1" baseline="30000" dirty="0"/>
              <a:t>ème</a:t>
            </a:r>
            <a:r>
              <a:rPr lang="fr-FR" sz="2400" b="1" dirty="0"/>
              <a:t>.</a:t>
            </a:r>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pPr algn="r"/>
            <a:r>
              <a:rPr lang="fr-FR" sz="3200" b="1" dirty="0"/>
              <a:t>3. SAISIE DES VŒUX </a:t>
            </a:r>
            <a:r>
              <a:rPr lang="fr-FR" b="1" dirty="0"/>
              <a:t>(suite)</a:t>
            </a:r>
          </a:p>
        </p:txBody>
      </p:sp>
      <p:pic>
        <p:nvPicPr>
          <p:cNvPr id="3" name="Image 2"/>
          <p:cNvPicPr>
            <a:picLocks noChangeAspect="1"/>
          </p:cNvPicPr>
          <p:nvPr/>
        </p:nvPicPr>
        <p:blipFill>
          <a:blip r:embed="rId2"/>
          <a:stretch>
            <a:fillRect/>
          </a:stretch>
        </p:blipFill>
        <p:spPr>
          <a:xfrm>
            <a:off x="326904" y="228600"/>
            <a:ext cx="3876675" cy="6381750"/>
          </a:xfrm>
          <a:prstGeom prst="rect">
            <a:avLst/>
          </a:prstGeom>
        </p:spPr>
      </p:pic>
      <p:sp>
        <p:nvSpPr>
          <p:cNvPr id="4" name="ZoneTexte 3"/>
          <p:cNvSpPr txBox="1"/>
          <p:nvPr/>
        </p:nvSpPr>
        <p:spPr>
          <a:xfrm>
            <a:off x="4716016" y="2957810"/>
            <a:ext cx="3849380" cy="923330"/>
          </a:xfrm>
          <a:prstGeom prst="rect">
            <a:avLst/>
          </a:prstGeom>
          <a:noFill/>
        </p:spPr>
        <p:txBody>
          <a:bodyPr wrap="square" rtlCol="0">
            <a:spAutoFit/>
          </a:bodyPr>
          <a:lstStyle/>
          <a:p>
            <a:pPr algn="ctr"/>
            <a:r>
              <a:rPr lang="fr-FR" dirty="0"/>
              <a:t>Vous recevrez un courrier de confirmation des vœux saisis lors de chaque validation des demandes.</a:t>
            </a:r>
          </a:p>
        </p:txBody>
      </p:sp>
    </p:spTree>
    <p:extLst>
      <p:ext uri="{BB962C8B-B14F-4D97-AF65-F5344CB8AC3E}">
        <p14:creationId xmlns:p14="http://schemas.microsoft.com/office/powerpoint/2010/main" val="1848151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r>
              <a:rPr lang="fr-FR" b="1" dirty="0"/>
              <a:t>3. SAISIE DES VŒUX (suite)</a:t>
            </a:r>
          </a:p>
        </p:txBody>
      </p:sp>
      <p:sp>
        <p:nvSpPr>
          <p:cNvPr id="3" name="ZoneTexte 2"/>
          <p:cNvSpPr txBox="1"/>
          <p:nvPr/>
        </p:nvSpPr>
        <p:spPr>
          <a:xfrm>
            <a:off x="301752" y="1484784"/>
            <a:ext cx="8534400" cy="369332"/>
          </a:xfrm>
          <a:prstGeom prst="rect">
            <a:avLst/>
          </a:prstGeom>
          <a:noFill/>
        </p:spPr>
        <p:txBody>
          <a:bodyPr wrap="square" rtlCol="0">
            <a:spAutoFit/>
          </a:bodyPr>
          <a:lstStyle/>
          <a:p>
            <a:pPr algn="ctr"/>
            <a:r>
              <a:rPr lang="fr-FR" b="1" u="sng" dirty="0"/>
              <a:t>Modifications après fermeture des saisies du Téléservices</a:t>
            </a:r>
          </a:p>
        </p:txBody>
      </p:sp>
      <p:sp>
        <p:nvSpPr>
          <p:cNvPr id="4" name="ZoneTexte 3"/>
          <p:cNvSpPr txBox="1"/>
          <p:nvPr/>
        </p:nvSpPr>
        <p:spPr>
          <a:xfrm>
            <a:off x="520026" y="2028182"/>
            <a:ext cx="8097852" cy="646331"/>
          </a:xfrm>
          <a:prstGeom prst="rect">
            <a:avLst/>
          </a:prstGeom>
          <a:noFill/>
        </p:spPr>
        <p:txBody>
          <a:bodyPr wrap="square" rtlCol="0">
            <a:spAutoFit/>
          </a:bodyPr>
          <a:lstStyle/>
          <a:p>
            <a:pPr algn="ctr"/>
            <a:r>
              <a:rPr lang="fr-FR" dirty="0"/>
              <a:t>Le 28 mai, la sélection faite par les représentants légaux depuis le téléservice affectation n’est plus accessible et donc n’est plus modifiable par les parents.</a:t>
            </a:r>
          </a:p>
        </p:txBody>
      </p:sp>
      <p:sp>
        <p:nvSpPr>
          <p:cNvPr id="5" name="ZoneTexte 4"/>
          <p:cNvSpPr txBox="1"/>
          <p:nvPr/>
        </p:nvSpPr>
        <p:spPr>
          <a:xfrm>
            <a:off x="520026" y="2708920"/>
            <a:ext cx="8097852" cy="646331"/>
          </a:xfrm>
          <a:prstGeom prst="rect">
            <a:avLst/>
          </a:prstGeom>
          <a:noFill/>
        </p:spPr>
        <p:txBody>
          <a:bodyPr wrap="square" rtlCol="0">
            <a:spAutoFit/>
          </a:bodyPr>
          <a:lstStyle/>
          <a:p>
            <a:pPr algn="ctr"/>
            <a:r>
              <a:rPr lang="fr-FR" dirty="0"/>
              <a:t>Ceux-ci ne sont alors modifiables que par le collège. </a:t>
            </a:r>
          </a:p>
          <a:p>
            <a:pPr algn="ctr"/>
            <a:r>
              <a:rPr lang="fr-FR" b="1" dirty="0"/>
              <a:t>Ces modifications ne seront possibles que jusqu’au 13 juin.</a:t>
            </a:r>
          </a:p>
        </p:txBody>
      </p:sp>
      <p:pic>
        <p:nvPicPr>
          <p:cNvPr id="6" name="Image 5"/>
          <p:cNvPicPr>
            <a:picLocks noChangeAspect="1"/>
          </p:cNvPicPr>
          <p:nvPr/>
        </p:nvPicPr>
        <p:blipFill>
          <a:blip r:embed="rId2"/>
          <a:stretch>
            <a:fillRect/>
          </a:stretch>
        </p:blipFill>
        <p:spPr>
          <a:xfrm>
            <a:off x="301752" y="3499454"/>
            <a:ext cx="4283727" cy="2756134"/>
          </a:xfrm>
          <a:prstGeom prst="rect">
            <a:avLst/>
          </a:prstGeom>
        </p:spPr>
      </p:pic>
      <p:sp>
        <p:nvSpPr>
          <p:cNvPr id="7" name="ZoneTexte 6"/>
          <p:cNvSpPr txBox="1"/>
          <p:nvPr/>
        </p:nvSpPr>
        <p:spPr>
          <a:xfrm>
            <a:off x="4788024" y="3996685"/>
            <a:ext cx="4048128" cy="1477328"/>
          </a:xfrm>
          <a:prstGeom prst="rect">
            <a:avLst/>
          </a:prstGeom>
          <a:noFill/>
        </p:spPr>
        <p:txBody>
          <a:bodyPr wrap="square" rtlCol="0">
            <a:spAutoFit/>
          </a:bodyPr>
          <a:lstStyle/>
          <a:p>
            <a:pPr algn="ctr"/>
            <a:r>
              <a:rPr lang="fr-FR" dirty="0"/>
              <a:t>A chaque modification, un courriel est envoyé aux représentants légaux. Il indique précisément la ou les modifications apportées au dossier et contient la fiche récapitulative de l’élève.</a:t>
            </a:r>
          </a:p>
        </p:txBody>
      </p:sp>
    </p:spTree>
    <p:extLst>
      <p:ext uri="{BB962C8B-B14F-4D97-AF65-F5344CB8AC3E}">
        <p14:creationId xmlns:p14="http://schemas.microsoft.com/office/powerpoint/2010/main" val="4262368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a:spLocks noGrp="1"/>
          </p:cNvSpPr>
          <p:nvPr>
            <p:ph type="title"/>
          </p:nvPr>
        </p:nvSpPr>
        <p:spPr>
          <a:xfrm>
            <a:off x="301752" y="228600"/>
            <a:ext cx="8534400" cy="758952"/>
          </a:xfrm>
        </p:spPr>
        <p:txBody>
          <a:bodyPr>
            <a:normAutofit/>
          </a:bodyPr>
          <a:lstStyle/>
          <a:p>
            <a:r>
              <a:rPr lang="fr-FR" b="1" dirty="0"/>
              <a:t>4. Consultation des résultats</a:t>
            </a:r>
          </a:p>
        </p:txBody>
      </p:sp>
      <p:sp>
        <p:nvSpPr>
          <p:cNvPr id="9" name="ZoneTexte 8"/>
          <p:cNvSpPr txBox="1"/>
          <p:nvPr/>
        </p:nvSpPr>
        <p:spPr>
          <a:xfrm>
            <a:off x="5292080" y="2276872"/>
            <a:ext cx="3672408" cy="1754326"/>
          </a:xfrm>
          <a:prstGeom prst="rect">
            <a:avLst/>
          </a:prstGeom>
          <a:noFill/>
          <a:ln w="38100">
            <a:noFill/>
          </a:ln>
        </p:spPr>
        <p:txBody>
          <a:bodyPr wrap="square" rtlCol="0">
            <a:spAutoFit/>
          </a:bodyPr>
          <a:lstStyle/>
          <a:p>
            <a:pPr algn="ctr"/>
            <a:r>
              <a:rPr lang="fr-FR" dirty="0"/>
              <a:t>A partir du 24 juin 2026 , les représentants de l’élève peuvent consulter et télécharger les résultats des demandes formulées, y compris si elles portent sur plusieurs académies.</a:t>
            </a:r>
          </a:p>
        </p:txBody>
      </p:sp>
      <p:pic>
        <p:nvPicPr>
          <p:cNvPr id="2" name="Image 1"/>
          <p:cNvPicPr>
            <a:picLocks noChangeAspect="1"/>
          </p:cNvPicPr>
          <p:nvPr/>
        </p:nvPicPr>
        <p:blipFill>
          <a:blip r:embed="rId2"/>
          <a:stretch>
            <a:fillRect/>
          </a:stretch>
        </p:blipFill>
        <p:spPr>
          <a:xfrm>
            <a:off x="332614" y="1990275"/>
            <a:ext cx="4734263" cy="3814989"/>
          </a:xfrm>
          <a:prstGeom prst="rect">
            <a:avLst/>
          </a:prstGeom>
        </p:spPr>
      </p:pic>
      <p:sp>
        <p:nvSpPr>
          <p:cNvPr id="6" name="ZoneTexte 5"/>
          <p:cNvSpPr txBox="1"/>
          <p:nvPr/>
        </p:nvSpPr>
        <p:spPr>
          <a:xfrm>
            <a:off x="3347864" y="2636912"/>
            <a:ext cx="1693130" cy="276999"/>
          </a:xfrm>
          <a:prstGeom prst="rect">
            <a:avLst/>
          </a:prstGeom>
          <a:solidFill>
            <a:schemeClr val="bg1"/>
          </a:solidFill>
        </p:spPr>
        <p:txBody>
          <a:bodyPr wrap="square" lIns="0" rIns="0" rtlCol="0">
            <a:spAutoFit/>
          </a:bodyPr>
          <a:lstStyle/>
          <a:p>
            <a:r>
              <a:rPr lang="fr-FR" sz="1200" b="1" i="1" dirty="0"/>
              <a:t>Nom et Prénom de l’élève</a:t>
            </a:r>
          </a:p>
        </p:txBody>
      </p:sp>
      <p:sp>
        <p:nvSpPr>
          <p:cNvPr id="11" name="ZoneTexte 10"/>
          <p:cNvSpPr txBox="1"/>
          <p:nvPr/>
        </p:nvSpPr>
        <p:spPr>
          <a:xfrm>
            <a:off x="5292080" y="4365104"/>
            <a:ext cx="3672408" cy="1477328"/>
          </a:xfrm>
          <a:prstGeom prst="rect">
            <a:avLst/>
          </a:prstGeom>
          <a:noFill/>
          <a:ln w="38100">
            <a:noFill/>
          </a:ln>
        </p:spPr>
        <p:txBody>
          <a:bodyPr wrap="square" rtlCol="0">
            <a:spAutoFit/>
          </a:bodyPr>
          <a:lstStyle/>
          <a:p>
            <a:pPr algn="ctr"/>
            <a:r>
              <a:rPr lang="fr-FR" dirty="0"/>
              <a:t>Le collège distribuera, le mercredi 24 ou le jeudi 25 juin (selon l’heure d’arrivée des informations sur le collège), les notifications d’affectation à tous les élèves.</a:t>
            </a:r>
          </a:p>
        </p:txBody>
      </p:sp>
    </p:spTree>
    <p:extLst>
      <p:ext uri="{BB962C8B-B14F-4D97-AF65-F5344CB8AC3E}">
        <p14:creationId xmlns:p14="http://schemas.microsoft.com/office/powerpoint/2010/main" val="131016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95536" y="5547282"/>
            <a:ext cx="8440616" cy="646331"/>
          </a:xfrm>
          <a:prstGeom prst="rect">
            <a:avLst/>
          </a:prstGeom>
          <a:solidFill>
            <a:schemeClr val="bg1"/>
          </a:solidFill>
          <a:ln w="38100">
            <a:noFill/>
          </a:ln>
        </p:spPr>
        <p:txBody>
          <a:bodyPr wrap="square" rtlCol="0">
            <a:spAutoFit/>
          </a:bodyPr>
          <a:lstStyle/>
          <a:p>
            <a:pPr algn="ctr"/>
            <a:r>
              <a:rPr lang="fr-FR" b="1" dirty="0"/>
              <a:t>En cas de difficultés, n’hésitez pas à prendre contact avec le Professeur Principal, la Psychologue de l’éducation nationale ou le Chef d’établissement du collège.</a:t>
            </a:r>
          </a:p>
        </p:txBody>
      </p:sp>
      <p:sp>
        <p:nvSpPr>
          <p:cNvPr id="5" name="Titre 4"/>
          <p:cNvSpPr>
            <a:spLocks noGrp="1"/>
          </p:cNvSpPr>
          <p:nvPr>
            <p:ph type="title"/>
          </p:nvPr>
        </p:nvSpPr>
        <p:spPr>
          <a:xfrm>
            <a:off x="301752" y="228600"/>
            <a:ext cx="8534400" cy="758952"/>
          </a:xfrm>
        </p:spPr>
        <p:txBody>
          <a:bodyPr>
            <a:normAutofit/>
          </a:bodyPr>
          <a:lstStyle/>
          <a:p>
            <a:r>
              <a:rPr lang="fr-FR" b="1" dirty="0"/>
              <a:t>Informations générales</a:t>
            </a:r>
          </a:p>
        </p:txBody>
      </p:sp>
      <p:sp>
        <p:nvSpPr>
          <p:cNvPr id="6" name="ZoneTexte 5"/>
          <p:cNvSpPr txBox="1"/>
          <p:nvPr/>
        </p:nvSpPr>
        <p:spPr>
          <a:xfrm>
            <a:off x="395536" y="1838741"/>
            <a:ext cx="8440616" cy="1477328"/>
          </a:xfrm>
          <a:prstGeom prst="rect">
            <a:avLst/>
          </a:prstGeom>
          <a:solidFill>
            <a:schemeClr val="bg1"/>
          </a:solidFill>
          <a:ln w="38100">
            <a:noFill/>
          </a:ln>
        </p:spPr>
        <p:txBody>
          <a:bodyPr wrap="square" rtlCol="0">
            <a:spAutoFit/>
          </a:bodyPr>
          <a:lstStyle/>
          <a:p>
            <a:pPr algn="ctr"/>
            <a:r>
              <a:rPr lang="fr-FR" b="1" dirty="0"/>
              <a:t>Attention, avec la notification d’affectation, il faudra procéder à l’inscription dans le lycée </a:t>
            </a:r>
            <a:r>
              <a:rPr lang="fr-FR" b="1" u="sng" dirty="0"/>
              <a:t>selon un calendrier défini par l’établissement </a:t>
            </a:r>
            <a:r>
              <a:rPr lang="fr-FR" b="1" dirty="0"/>
              <a:t>qui va accueillir votre enfant à la prochaine rentrée scolaire. </a:t>
            </a:r>
          </a:p>
          <a:p>
            <a:pPr algn="ctr"/>
            <a:r>
              <a:rPr lang="fr-FR" b="1" dirty="0"/>
              <a:t>En LP, 4 jours après la notification, sans démarche de votre part, la place sera considérée vacante.</a:t>
            </a:r>
          </a:p>
        </p:txBody>
      </p:sp>
      <p:sp>
        <p:nvSpPr>
          <p:cNvPr id="7" name="ZoneTexte 6"/>
          <p:cNvSpPr txBox="1"/>
          <p:nvPr/>
        </p:nvSpPr>
        <p:spPr>
          <a:xfrm>
            <a:off x="348644" y="4323667"/>
            <a:ext cx="8440616" cy="1200329"/>
          </a:xfrm>
          <a:prstGeom prst="rect">
            <a:avLst/>
          </a:prstGeom>
          <a:noFill/>
          <a:ln w="38100">
            <a:noFill/>
          </a:ln>
        </p:spPr>
        <p:txBody>
          <a:bodyPr wrap="square" rtlCol="0">
            <a:spAutoFit/>
          </a:bodyPr>
          <a:lstStyle/>
          <a:p>
            <a:pPr algn="ctr"/>
            <a:r>
              <a:rPr lang="fr-FR" b="1" dirty="0"/>
              <a:t>Si votre enfant n’obtient pas d’affectation sur cette session, une prise en charge sera réalisée par le collège pour envisager avec vous des solutions. Il existe une session d’affectation sur places vacantes au début du mois de juillet et au début du mois de septembre.</a:t>
            </a:r>
          </a:p>
        </p:txBody>
      </p:sp>
      <p:sp>
        <p:nvSpPr>
          <p:cNvPr id="8" name="Rectangle 7"/>
          <p:cNvSpPr/>
          <p:nvPr/>
        </p:nvSpPr>
        <p:spPr>
          <a:xfrm>
            <a:off x="348644" y="3308676"/>
            <a:ext cx="8440616" cy="923330"/>
          </a:xfrm>
          <a:prstGeom prst="rect">
            <a:avLst/>
          </a:prstGeom>
        </p:spPr>
        <p:txBody>
          <a:bodyPr wrap="square">
            <a:spAutoFit/>
          </a:bodyPr>
          <a:lstStyle/>
          <a:p>
            <a:pPr algn="ctr"/>
            <a:r>
              <a:rPr lang="fr-FR" b="1" dirty="0"/>
              <a:t>Si votre enfant n’est pas affecté ou s’il est en liste supplémentaire (ça peut être le cas pour des demandes en voie professionnelle), cela ne sert à rien de contacter le lycée demandé. Si des places se libèrent, le lycée vous appellera directement.</a:t>
            </a:r>
          </a:p>
        </p:txBody>
      </p:sp>
    </p:spTree>
    <p:extLst>
      <p:ext uri="{BB962C8B-B14F-4D97-AF65-F5344CB8AC3E}">
        <p14:creationId xmlns:p14="http://schemas.microsoft.com/office/powerpoint/2010/main" val="70653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br>
              <a:rPr lang="fr-FR" dirty="0"/>
            </a:br>
            <a:endParaRPr lang="fr-FR" dirty="0"/>
          </a:p>
        </p:txBody>
      </p:sp>
      <p:sp>
        <p:nvSpPr>
          <p:cNvPr id="5" name="Titre 1"/>
          <p:cNvSpPr txBox="1">
            <a:spLocks/>
          </p:cNvSpPr>
          <p:nvPr/>
        </p:nvSpPr>
        <p:spPr>
          <a:xfrm>
            <a:off x="301752" y="228600"/>
            <a:ext cx="8534400" cy="680120"/>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dirty="0">
                <a:solidFill>
                  <a:schemeClr val="accent6"/>
                </a:solidFill>
              </a:rPr>
              <a:t>CALENDRIER DE LA PROCEDURE D’AFFECTATION</a:t>
            </a:r>
          </a:p>
        </p:txBody>
      </p:sp>
      <p:sp>
        <p:nvSpPr>
          <p:cNvPr id="4" name="ZoneTexte 3"/>
          <p:cNvSpPr txBox="1"/>
          <p:nvPr/>
        </p:nvSpPr>
        <p:spPr>
          <a:xfrm>
            <a:off x="238092" y="327110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07 AVRIL AU 4 MAI</a:t>
            </a:r>
          </a:p>
          <a:p>
            <a:pPr algn="ctr"/>
            <a:r>
              <a:rPr lang="fr-FR" sz="1200" dirty="0"/>
              <a:t>Je découvre les formations disponibles en France </a:t>
            </a:r>
          </a:p>
        </p:txBody>
      </p:sp>
      <p:sp>
        <p:nvSpPr>
          <p:cNvPr id="6" name="ZoneTexte 5"/>
          <p:cNvSpPr txBox="1"/>
          <p:nvPr/>
        </p:nvSpPr>
        <p:spPr>
          <a:xfrm>
            <a:off x="2473348"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DU 4 MAI AU 29 MAI</a:t>
            </a:r>
          </a:p>
          <a:p>
            <a:pPr algn="ctr"/>
            <a:r>
              <a:rPr lang="fr-FR" sz="1200" dirty="0"/>
              <a:t>Je formule mes demandes</a:t>
            </a:r>
          </a:p>
          <a:p>
            <a:pPr algn="ctr"/>
            <a:endParaRPr lang="fr-FR" sz="1200" dirty="0"/>
          </a:p>
        </p:txBody>
      </p:sp>
      <p:sp>
        <p:nvSpPr>
          <p:cNvPr id="7" name="ZoneTexte 6"/>
          <p:cNvSpPr txBox="1"/>
          <p:nvPr/>
        </p:nvSpPr>
        <p:spPr>
          <a:xfrm>
            <a:off x="4705596"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29 MAI AU 24 JUIN</a:t>
            </a:r>
          </a:p>
          <a:p>
            <a:pPr algn="ctr"/>
            <a:r>
              <a:rPr lang="fr-FR" sz="1200" dirty="0"/>
              <a:t>Mon dossier est en cours de traitement</a:t>
            </a:r>
          </a:p>
        </p:txBody>
      </p:sp>
      <p:sp>
        <p:nvSpPr>
          <p:cNvPr id="8" name="ZoneTexte 7"/>
          <p:cNvSpPr txBox="1"/>
          <p:nvPr/>
        </p:nvSpPr>
        <p:spPr>
          <a:xfrm>
            <a:off x="6948264" y="327801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A PARTIR DU 24 JUIN</a:t>
            </a:r>
          </a:p>
          <a:p>
            <a:pPr algn="ctr"/>
            <a:r>
              <a:rPr lang="fr-FR" sz="1200" dirty="0"/>
              <a:t>Je consulte le résultat de mes demandes</a:t>
            </a:r>
          </a:p>
        </p:txBody>
      </p:sp>
      <p:sp>
        <p:nvSpPr>
          <p:cNvPr id="9" name="ZoneTexte 8"/>
          <p:cNvSpPr txBox="1"/>
          <p:nvPr/>
        </p:nvSpPr>
        <p:spPr>
          <a:xfrm>
            <a:off x="176464" y="2585282"/>
            <a:ext cx="8784976" cy="400110"/>
          </a:xfrm>
          <a:prstGeom prst="rect">
            <a:avLst/>
          </a:prstGeom>
          <a:noFill/>
        </p:spPr>
        <p:txBody>
          <a:bodyPr wrap="square" rtlCol="0">
            <a:spAutoFit/>
          </a:bodyPr>
          <a:lstStyle/>
          <a:p>
            <a:pPr algn="ctr"/>
            <a:r>
              <a:rPr lang="fr-FR" sz="2000" b="1" dirty="0">
                <a:solidFill>
                  <a:srgbClr val="002060"/>
                </a:solidFill>
              </a:rPr>
              <a:t>CALENDRIER 2026 DES OPERATIONS D’AFFECTATION</a:t>
            </a:r>
          </a:p>
        </p:txBody>
      </p:sp>
    </p:spTree>
    <p:extLst>
      <p:ext uri="{BB962C8B-B14F-4D97-AF65-F5344CB8AC3E}">
        <p14:creationId xmlns:p14="http://schemas.microsoft.com/office/powerpoint/2010/main" val="142125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514350" indent="-514350">
              <a:buFont typeface="+mj-lt"/>
              <a:buAutoNum type="arabicPeriod"/>
            </a:pPr>
            <a:r>
              <a:rPr lang="fr-FR" b="1" dirty="0"/>
              <a:t>SE CONNECTER A « SCOLARITÉ SERVICES »</a:t>
            </a:r>
          </a:p>
        </p:txBody>
      </p:sp>
      <p:sp>
        <p:nvSpPr>
          <p:cNvPr id="6" name="ZoneTexte 5"/>
          <p:cNvSpPr txBox="1"/>
          <p:nvPr/>
        </p:nvSpPr>
        <p:spPr>
          <a:xfrm>
            <a:off x="2925354" y="3433361"/>
            <a:ext cx="3194961" cy="1200329"/>
          </a:xfrm>
          <a:prstGeom prst="rect">
            <a:avLst/>
          </a:prstGeom>
          <a:noFill/>
        </p:spPr>
        <p:txBody>
          <a:bodyPr wrap="square" rtlCol="0">
            <a:spAutoFit/>
          </a:bodyPr>
          <a:lstStyle/>
          <a:p>
            <a:pPr algn="ctr"/>
            <a:r>
              <a:rPr lang="fr-FR" dirty="0"/>
              <a:t>Je me Connecte</a:t>
            </a:r>
          </a:p>
          <a:p>
            <a:pPr algn="ctr"/>
            <a:r>
              <a:rPr lang="fr-FR" dirty="0"/>
              <a:t>avec mes Identifiants EDUCONNECT en tant que représentant légal</a:t>
            </a:r>
          </a:p>
        </p:txBody>
      </p:sp>
      <p:sp>
        <p:nvSpPr>
          <p:cNvPr id="8" name="Rectangle 7"/>
          <p:cNvSpPr/>
          <p:nvPr/>
        </p:nvSpPr>
        <p:spPr>
          <a:xfrm>
            <a:off x="508847" y="1829935"/>
            <a:ext cx="8236668" cy="400110"/>
          </a:xfrm>
          <a:prstGeom prst="rect">
            <a:avLst/>
          </a:prstGeom>
        </p:spPr>
        <p:txBody>
          <a:bodyPr wrap="square">
            <a:spAutoFit/>
          </a:bodyPr>
          <a:lstStyle/>
          <a:p>
            <a:pPr algn="ctr"/>
            <a:r>
              <a:rPr lang="fr-FR" sz="2000" dirty="0"/>
              <a:t>Saisir l’adresse suivante : </a:t>
            </a:r>
            <a:r>
              <a:rPr lang="fr-FR" sz="2000" b="1" u="sng" dirty="0">
                <a:hlinkClick r:id="rId2"/>
              </a:rPr>
              <a:t>https://educonnect.education.gouv.fr</a:t>
            </a:r>
            <a:r>
              <a:rPr lang="fr-FR" sz="2000" b="1" u="sng" dirty="0"/>
              <a:t> </a:t>
            </a:r>
          </a:p>
        </p:txBody>
      </p:sp>
      <p:sp>
        <p:nvSpPr>
          <p:cNvPr id="15" name="ZoneTexte 14"/>
          <p:cNvSpPr txBox="1"/>
          <p:nvPr/>
        </p:nvSpPr>
        <p:spPr>
          <a:xfrm>
            <a:off x="301752" y="5565720"/>
            <a:ext cx="8559522" cy="815608"/>
          </a:xfrm>
          <a:prstGeom prst="rect">
            <a:avLst/>
          </a:prstGeom>
          <a:noFill/>
        </p:spPr>
        <p:txBody>
          <a:bodyPr wrap="square" rtlCol="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 seul parent responsable peut effectuer la saisie et la modification</a:t>
            </a:r>
          </a:p>
          <a:p>
            <a:endParaRPr lang="fr-FR" sz="900" dirty="0"/>
          </a:p>
          <a:p>
            <a:pPr algn="ctr"/>
            <a:r>
              <a:rPr lang="fr-FR" dirty="0"/>
              <a:t>Le second parent sur son compte propre est en « lecture seule »</a:t>
            </a:r>
          </a:p>
        </p:txBody>
      </p:sp>
      <p:sp>
        <p:nvSpPr>
          <p:cNvPr id="9" name="Rectangle 8"/>
          <p:cNvSpPr/>
          <p:nvPr/>
        </p:nvSpPr>
        <p:spPr>
          <a:xfrm>
            <a:off x="298803" y="1407422"/>
            <a:ext cx="8446712" cy="461665"/>
          </a:xfrm>
          <a:prstGeom prst="rect">
            <a:avLst/>
          </a:prstGeom>
        </p:spPr>
        <p:txBody>
          <a:bodyPr wrap="square">
            <a:spAutoFit/>
          </a:bodyPr>
          <a:lstStyle/>
          <a:p>
            <a:pPr algn="ctr"/>
            <a:r>
              <a:rPr lang="fr-FR" sz="2400" b="1" dirty="0"/>
              <a:t>Réaliser la saisie Informatique des Vœux d’affectation</a:t>
            </a:r>
            <a:endParaRPr lang="fr-FR" sz="2400" dirty="0"/>
          </a:p>
        </p:txBody>
      </p:sp>
      <p:pic>
        <p:nvPicPr>
          <p:cNvPr id="5" name="Image 4"/>
          <p:cNvPicPr>
            <a:picLocks noChangeAspect="1"/>
          </p:cNvPicPr>
          <p:nvPr/>
        </p:nvPicPr>
        <p:blipFill>
          <a:blip r:embed="rId3"/>
          <a:stretch>
            <a:fillRect/>
          </a:stretch>
        </p:blipFill>
        <p:spPr>
          <a:xfrm>
            <a:off x="246027" y="2931773"/>
            <a:ext cx="2580551" cy="1460376"/>
          </a:xfrm>
          <a:prstGeom prst="rect">
            <a:avLst/>
          </a:prstGeom>
        </p:spPr>
      </p:pic>
      <p:pic>
        <p:nvPicPr>
          <p:cNvPr id="11" name="Image 10"/>
          <p:cNvPicPr>
            <a:picLocks noChangeAspect="1"/>
          </p:cNvPicPr>
          <p:nvPr/>
        </p:nvPicPr>
        <p:blipFill>
          <a:blip r:embed="rId4"/>
          <a:stretch>
            <a:fillRect/>
          </a:stretch>
        </p:blipFill>
        <p:spPr>
          <a:xfrm>
            <a:off x="6203305" y="2288957"/>
            <a:ext cx="2542210" cy="2981810"/>
          </a:xfrm>
          <a:prstGeom prst="rect">
            <a:avLst/>
          </a:prstGeom>
        </p:spPr>
      </p:pic>
      <p:cxnSp>
        <p:nvCxnSpPr>
          <p:cNvPr id="14" name="Connecteur droit avec flèche 13"/>
          <p:cNvCxnSpPr/>
          <p:nvPr/>
        </p:nvCxnSpPr>
        <p:spPr>
          <a:xfrm flipV="1">
            <a:off x="1187624" y="2456550"/>
            <a:ext cx="5015681" cy="91241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064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798431" y="1484785"/>
            <a:ext cx="4752528" cy="646331"/>
          </a:xfrm>
          <a:prstGeom prst="rect">
            <a:avLst/>
          </a:prstGeom>
          <a:noFill/>
        </p:spPr>
        <p:txBody>
          <a:bodyPr wrap="square" rtlCol="0">
            <a:spAutoFit/>
          </a:bodyPr>
          <a:lstStyle/>
          <a:p>
            <a:r>
              <a:rPr lang="fr-FR" dirty="0"/>
              <a:t>Lorsque j’arrive sur le portail, je clique sur « mes services puis sur l’onglet « AFFECTATION »</a:t>
            </a:r>
          </a:p>
        </p:txBody>
      </p:sp>
      <p:sp>
        <p:nvSpPr>
          <p:cNvPr id="9" name="Titre 1"/>
          <p:cNvSpPr>
            <a:spLocks noGrp="1"/>
          </p:cNvSpPr>
          <p:nvPr>
            <p:ph type="title"/>
          </p:nvPr>
        </p:nvSpPr>
        <p:spPr>
          <a:xfrm>
            <a:off x="301752" y="228600"/>
            <a:ext cx="8534400" cy="758952"/>
          </a:xfrm>
        </p:spPr>
        <p:txBody>
          <a:bodyPr>
            <a:normAutofit/>
          </a:bodyPr>
          <a:lstStyle/>
          <a:p>
            <a:pPr marL="514350" indent="-514350">
              <a:buFont typeface="+mj-lt"/>
              <a:buAutoNum type="arabicPeriod"/>
            </a:pPr>
            <a:r>
              <a:rPr lang="fr-FR" b="1" dirty="0"/>
              <a:t>SE CONNECTER A « SCOLARITÉ SERVICES »</a:t>
            </a:r>
          </a:p>
        </p:txBody>
      </p:sp>
      <p:pic>
        <p:nvPicPr>
          <p:cNvPr id="2" name="Image 1"/>
          <p:cNvPicPr>
            <a:picLocks noChangeAspect="1"/>
          </p:cNvPicPr>
          <p:nvPr/>
        </p:nvPicPr>
        <p:blipFill>
          <a:blip r:embed="rId2"/>
          <a:stretch>
            <a:fillRect/>
          </a:stretch>
        </p:blipFill>
        <p:spPr>
          <a:xfrm>
            <a:off x="284981" y="1484785"/>
            <a:ext cx="2105713" cy="3384376"/>
          </a:xfrm>
          <a:prstGeom prst="rect">
            <a:avLst/>
          </a:prstGeom>
        </p:spPr>
      </p:pic>
      <p:sp>
        <p:nvSpPr>
          <p:cNvPr id="6" name="Ellipse 5"/>
          <p:cNvSpPr/>
          <p:nvPr/>
        </p:nvSpPr>
        <p:spPr>
          <a:xfrm>
            <a:off x="473741" y="3645024"/>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7" name="Connecteur droit avec flèche 6"/>
          <p:cNvCxnSpPr/>
          <p:nvPr/>
        </p:nvCxnSpPr>
        <p:spPr>
          <a:xfrm flipH="1">
            <a:off x="1337837" y="1916832"/>
            <a:ext cx="1433963" cy="187220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p:nvPicPr>
        <p:blipFill>
          <a:blip r:embed="rId3"/>
          <a:stretch>
            <a:fillRect/>
          </a:stretch>
        </p:blipFill>
        <p:spPr>
          <a:xfrm>
            <a:off x="2960560" y="2351572"/>
            <a:ext cx="4194109" cy="2874936"/>
          </a:xfrm>
          <a:prstGeom prst="rect">
            <a:avLst/>
          </a:prstGeom>
        </p:spPr>
      </p:pic>
      <p:cxnSp>
        <p:nvCxnSpPr>
          <p:cNvPr id="11" name="Connecteur droit avec flèche 10"/>
          <p:cNvCxnSpPr/>
          <p:nvPr/>
        </p:nvCxnSpPr>
        <p:spPr>
          <a:xfrm flipV="1">
            <a:off x="1526597" y="3717032"/>
            <a:ext cx="3117411" cy="21602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1619672" y="1628800"/>
            <a:ext cx="1178759" cy="717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755576" y="1491957"/>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5" name="Image 14"/>
          <p:cNvPicPr>
            <a:picLocks noChangeAspect="1"/>
          </p:cNvPicPr>
          <p:nvPr/>
        </p:nvPicPr>
        <p:blipFill>
          <a:blip r:embed="rId4"/>
          <a:stretch>
            <a:fillRect/>
          </a:stretch>
        </p:blipFill>
        <p:spPr>
          <a:xfrm>
            <a:off x="5917505" y="4581128"/>
            <a:ext cx="2851848" cy="1994544"/>
          </a:xfrm>
          <a:prstGeom prst="rect">
            <a:avLst/>
          </a:prstGeom>
        </p:spPr>
      </p:pic>
      <p:sp>
        <p:nvSpPr>
          <p:cNvPr id="16" name="ZoneTexte 15"/>
          <p:cNvSpPr txBox="1"/>
          <p:nvPr/>
        </p:nvSpPr>
        <p:spPr>
          <a:xfrm>
            <a:off x="422167" y="5517232"/>
            <a:ext cx="4752528" cy="923330"/>
          </a:xfrm>
          <a:prstGeom prst="rect">
            <a:avLst/>
          </a:prstGeom>
          <a:noFill/>
        </p:spPr>
        <p:txBody>
          <a:bodyPr wrap="square" rtlCol="0">
            <a:spAutoFit/>
          </a:bodyPr>
          <a:lstStyle/>
          <a:p>
            <a:r>
              <a:rPr lang="fr-FR" dirty="0"/>
              <a:t>Lors de la première connexion, vous devez prendre connaissance de la charte d’utilisation et ensuite vérifier vos informations personnelles</a:t>
            </a:r>
          </a:p>
        </p:txBody>
      </p:sp>
      <p:cxnSp>
        <p:nvCxnSpPr>
          <p:cNvPr id="17" name="Connecteur droit avec flèche 16"/>
          <p:cNvCxnSpPr/>
          <p:nvPr/>
        </p:nvCxnSpPr>
        <p:spPr>
          <a:xfrm>
            <a:off x="4860032" y="6011422"/>
            <a:ext cx="1057473" cy="22589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Ellipse 18"/>
          <p:cNvSpPr/>
          <p:nvPr/>
        </p:nvSpPr>
        <p:spPr>
          <a:xfrm>
            <a:off x="5908265" y="6011422"/>
            <a:ext cx="2861088" cy="4419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29534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960758" y="2131115"/>
            <a:ext cx="6978000" cy="3242101"/>
          </a:xfrm>
          <a:prstGeom prst="rect">
            <a:avLst/>
          </a:prstGeom>
        </p:spPr>
      </p:pic>
      <p:sp>
        <p:nvSpPr>
          <p:cNvPr id="5" name="Titre 4"/>
          <p:cNvSpPr>
            <a:spLocks noGrp="1"/>
          </p:cNvSpPr>
          <p:nvPr>
            <p:ph type="title"/>
          </p:nvPr>
        </p:nvSpPr>
        <p:spPr/>
        <p:txBody>
          <a:bodyPr/>
          <a:lstStyle/>
          <a:p>
            <a:pPr marL="514350" indent="-514350">
              <a:buFont typeface="+mj-lt"/>
              <a:buAutoNum type="arabicPeriod" startAt="2"/>
            </a:pPr>
            <a:r>
              <a:rPr lang="fr-FR" b="1" dirty="0"/>
              <a:t>CHOISIR SON AFFECTATION</a:t>
            </a:r>
          </a:p>
        </p:txBody>
      </p:sp>
      <p:sp>
        <p:nvSpPr>
          <p:cNvPr id="6" name="ZoneTexte 5"/>
          <p:cNvSpPr txBox="1"/>
          <p:nvPr/>
        </p:nvSpPr>
        <p:spPr>
          <a:xfrm>
            <a:off x="932548" y="1484784"/>
            <a:ext cx="7272808" cy="646331"/>
          </a:xfrm>
          <a:prstGeom prst="rect">
            <a:avLst/>
          </a:prstGeom>
          <a:noFill/>
        </p:spPr>
        <p:txBody>
          <a:bodyPr wrap="square" rtlCol="0">
            <a:spAutoFit/>
          </a:bodyPr>
          <a:lstStyle/>
          <a:p>
            <a:pPr algn="ctr"/>
            <a:r>
              <a:rPr lang="fr-FR" dirty="0"/>
              <a:t>A partir du 07 mai je fais une demande de formation et je choisis un établissement sur l’ensemble de la France.</a:t>
            </a:r>
          </a:p>
        </p:txBody>
      </p:sp>
      <p:sp>
        <p:nvSpPr>
          <p:cNvPr id="7" name="ZoneTexte 6"/>
          <p:cNvSpPr txBox="1"/>
          <p:nvPr/>
        </p:nvSpPr>
        <p:spPr>
          <a:xfrm>
            <a:off x="301752" y="5445224"/>
            <a:ext cx="8534399" cy="923330"/>
          </a:xfrm>
          <a:prstGeom prst="rect">
            <a:avLst/>
          </a:prstGeom>
          <a:noFill/>
        </p:spPr>
        <p:txBody>
          <a:bodyPr wrap="square" rtlCol="0">
            <a:spAutoFit/>
          </a:bodyPr>
          <a:lstStyle/>
          <a:p>
            <a:pPr algn="ctr"/>
            <a:r>
              <a:rPr lang="fr-FR" dirty="0"/>
              <a:t>Je fais une recherche en saisissant la ville (</a:t>
            </a:r>
            <a:r>
              <a:rPr lang="fr-FR" b="1" u="sng" dirty="0"/>
              <a:t>plus prudent</a:t>
            </a:r>
            <a:r>
              <a:rPr lang="fr-FR" dirty="0"/>
              <a:t>, vous aurez toutes les formations dans tous les lycées de cette ville) ou la formation (attention si vous tapez un mot qui n’est pas reconnu par le moteur de recherche, cela n’aboutira pas).</a:t>
            </a:r>
          </a:p>
        </p:txBody>
      </p:sp>
      <p:cxnSp>
        <p:nvCxnSpPr>
          <p:cNvPr id="8" name="Connecteur droit avec flèche 7"/>
          <p:cNvCxnSpPr>
            <a:endCxn id="10" idx="4"/>
          </p:cNvCxnSpPr>
          <p:nvPr/>
        </p:nvCxnSpPr>
        <p:spPr>
          <a:xfrm flipH="1" flipV="1">
            <a:off x="4860032" y="4069031"/>
            <a:ext cx="144016" cy="144820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4355976" y="3501008"/>
            <a:ext cx="1008112" cy="568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15603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703266" y="2091122"/>
            <a:ext cx="6912768" cy="3327386"/>
          </a:xfrm>
          <a:prstGeom prst="rect">
            <a:avLst/>
          </a:prstGeom>
        </p:spPr>
      </p:pic>
      <p:sp>
        <p:nvSpPr>
          <p:cNvPr id="5" name="Titre 4"/>
          <p:cNvSpPr>
            <a:spLocks noGrp="1"/>
          </p:cNvSpPr>
          <p:nvPr>
            <p:ph type="title"/>
          </p:nvPr>
        </p:nvSpPr>
        <p:spPr/>
        <p:txBody>
          <a:bodyPr>
            <a:normAutofit/>
          </a:bodyPr>
          <a:lstStyle/>
          <a:p>
            <a:r>
              <a:rPr lang="fr-FR" b="1" dirty="0"/>
              <a:t>3. SAISIE DES VŒUX – Du 04 au 29 mai 2026</a:t>
            </a:r>
          </a:p>
        </p:txBody>
      </p:sp>
      <p:sp>
        <p:nvSpPr>
          <p:cNvPr id="14" name="ZoneTexte 13"/>
          <p:cNvSpPr txBox="1"/>
          <p:nvPr/>
        </p:nvSpPr>
        <p:spPr>
          <a:xfrm>
            <a:off x="301752" y="1484784"/>
            <a:ext cx="8534400" cy="646331"/>
          </a:xfrm>
          <a:prstGeom prst="rect">
            <a:avLst/>
          </a:prstGeom>
          <a:noFill/>
        </p:spPr>
        <p:txBody>
          <a:bodyPr wrap="square" rtlCol="0">
            <a:spAutoFit/>
          </a:bodyPr>
          <a:lstStyle/>
          <a:p>
            <a:pPr algn="ctr"/>
            <a:r>
              <a:rPr lang="fr-FR" b="1" u="sng" dirty="0"/>
              <a:t>Exemple</a:t>
            </a:r>
            <a:r>
              <a:rPr lang="fr-FR" dirty="0"/>
              <a:t> : Je fais une recherche sur les secondes générales à Carcassonne: la liste des établissements qui proposent cette formation s’affiche. </a:t>
            </a:r>
            <a:endParaRPr lang="fr-FR" b="1" dirty="0"/>
          </a:p>
        </p:txBody>
      </p:sp>
      <p:sp>
        <p:nvSpPr>
          <p:cNvPr id="15" name="Ellipse 14"/>
          <p:cNvSpPr/>
          <p:nvPr/>
        </p:nvSpPr>
        <p:spPr>
          <a:xfrm>
            <a:off x="5056666" y="3391017"/>
            <a:ext cx="864096" cy="3530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7" name="Connecteur droit avec flèche 16"/>
          <p:cNvCxnSpPr>
            <a:endCxn id="15" idx="3"/>
          </p:cNvCxnSpPr>
          <p:nvPr/>
        </p:nvCxnSpPr>
        <p:spPr>
          <a:xfrm flipV="1">
            <a:off x="2667722" y="3692382"/>
            <a:ext cx="2515488" cy="177834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44016" y="5378515"/>
            <a:ext cx="4305672" cy="1077218"/>
          </a:xfrm>
          <a:prstGeom prst="rect">
            <a:avLst/>
          </a:prstGeom>
          <a:noFill/>
        </p:spPr>
        <p:txBody>
          <a:bodyPr wrap="square" rtlCol="0">
            <a:spAutoFit/>
          </a:bodyPr>
          <a:lstStyle/>
          <a:p>
            <a:pPr algn="ctr"/>
            <a:r>
              <a:rPr lang="fr-FR" sz="1600" dirty="0"/>
              <a:t>Le bouton </a:t>
            </a:r>
            <a:r>
              <a:rPr lang="fr-FR" sz="1600" b="1" dirty="0"/>
              <a:t>« Ajouter à mes demandes »</a:t>
            </a:r>
            <a:r>
              <a:rPr lang="fr-FR" sz="1600" dirty="0"/>
              <a:t> est présent sur la page descriptive de l’offre. Il permet d’ajouter l’offre de formation à sa sélection.</a:t>
            </a:r>
            <a:endParaRPr lang="fr-FR" sz="1600" b="1" dirty="0"/>
          </a:p>
        </p:txBody>
      </p:sp>
      <p:sp>
        <p:nvSpPr>
          <p:cNvPr id="23" name="ZoneTexte 22"/>
          <p:cNvSpPr txBox="1"/>
          <p:nvPr/>
        </p:nvSpPr>
        <p:spPr>
          <a:xfrm>
            <a:off x="4810901" y="5369972"/>
            <a:ext cx="4110515" cy="1077218"/>
          </a:xfrm>
          <a:prstGeom prst="rect">
            <a:avLst/>
          </a:prstGeom>
          <a:noFill/>
        </p:spPr>
        <p:txBody>
          <a:bodyPr wrap="square" rtlCol="0">
            <a:spAutoFit/>
          </a:bodyPr>
          <a:lstStyle/>
          <a:p>
            <a:pPr algn="ctr"/>
            <a:r>
              <a:rPr lang="fr-FR" sz="1600" dirty="0"/>
              <a:t>Lorsqu’une demande est ajoutée, un nouvel icône apparait </a:t>
            </a:r>
            <a:r>
              <a:rPr lang="fr-FR" sz="1600" b="1" dirty="0"/>
              <a:t>« Voir et valider les demandes »</a:t>
            </a:r>
            <a:r>
              <a:rPr lang="fr-FR" sz="1600" dirty="0"/>
              <a:t>. Elle permet d’accéder à sa sélection pour l’ordonner et la valider.</a:t>
            </a:r>
            <a:endParaRPr lang="fr-FR" sz="1600" b="1" dirty="0"/>
          </a:p>
        </p:txBody>
      </p:sp>
      <p:pic>
        <p:nvPicPr>
          <p:cNvPr id="16" name="Image 15"/>
          <p:cNvPicPr>
            <a:picLocks noChangeAspect="1"/>
          </p:cNvPicPr>
          <p:nvPr/>
        </p:nvPicPr>
        <p:blipFill>
          <a:blip r:embed="rId3"/>
          <a:stretch>
            <a:fillRect/>
          </a:stretch>
        </p:blipFill>
        <p:spPr>
          <a:xfrm>
            <a:off x="7380312" y="2138274"/>
            <a:ext cx="545976" cy="523227"/>
          </a:xfrm>
          <a:prstGeom prst="rect">
            <a:avLst/>
          </a:prstGeom>
        </p:spPr>
      </p:pic>
      <p:sp>
        <p:nvSpPr>
          <p:cNvPr id="18" name="Ellipse 17"/>
          <p:cNvSpPr/>
          <p:nvPr/>
        </p:nvSpPr>
        <p:spPr>
          <a:xfrm>
            <a:off x="7240326" y="2111628"/>
            <a:ext cx="864096" cy="5498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9" name="Connecteur droit avec flèche 18"/>
          <p:cNvCxnSpPr/>
          <p:nvPr/>
        </p:nvCxnSpPr>
        <p:spPr>
          <a:xfrm flipV="1">
            <a:off x="7027191" y="2682008"/>
            <a:ext cx="679725" cy="275700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Ellipse 23"/>
          <p:cNvSpPr/>
          <p:nvPr/>
        </p:nvSpPr>
        <p:spPr>
          <a:xfrm>
            <a:off x="2870117" y="2527573"/>
            <a:ext cx="1080120" cy="11146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5" name="Connecteur droit avec flèche 24"/>
          <p:cNvCxnSpPr/>
          <p:nvPr/>
        </p:nvCxnSpPr>
        <p:spPr>
          <a:xfrm>
            <a:off x="1011714" y="1802993"/>
            <a:ext cx="1992428" cy="9673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6205" y="2447117"/>
            <a:ext cx="1715488" cy="830997"/>
          </a:xfrm>
          <a:prstGeom prst="rect">
            <a:avLst/>
          </a:prstGeom>
          <a:noFill/>
        </p:spPr>
        <p:txBody>
          <a:bodyPr wrap="square" rtlCol="0">
            <a:spAutoFit/>
          </a:bodyPr>
          <a:lstStyle/>
          <a:p>
            <a:pPr algn="ctr"/>
            <a:r>
              <a:rPr lang="fr-FR" sz="1600" dirty="0"/>
              <a:t>La première formation est sélectionnée</a:t>
            </a:r>
            <a:endParaRPr lang="fr-FR" sz="1600" b="1" dirty="0"/>
          </a:p>
        </p:txBody>
      </p:sp>
      <p:cxnSp>
        <p:nvCxnSpPr>
          <p:cNvPr id="27" name="Connecteur droit avec flèche 26"/>
          <p:cNvCxnSpPr/>
          <p:nvPr/>
        </p:nvCxnSpPr>
        <p:spPr>
          <a:xfrm>
            <a:off x="1337399" y="3226726"/>
            <a:ext cx="426289" cy="40350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0056" y="3666595"/>
            <a:ext cx="1715488" cy="1323439"/>
          </a:xfrm>
          <a:prstGeom prst="rect">
            <a:avLst/>
          </a:prstGeom>
          <a:noFill/>
        </p:spPr>
        <p:txBody>
          <a:bodyPr wrap="square" rtlCol="0">
            <a:spAutoFit/>
          </a:bodyPr>
          <a:lstStyle/>
          <a:p>
            <a:pPr algn="ctr"/>
            <a:r>
              <a:rPr lang="fr-FR" sz="1600" dirty="0"/>
              <a:t>Je clique sur les autres formation pour sélectionner celle que je souhaite</a:t>
            </a:r>
            <a:endParaRPr lang="fr-FR" sz="1600" b="1" dirty="0"/>
          </a:p>
        </p:txBody>
      </p:sp>
      <p:cxnSp>
        <p:nvCxnSpPr>
          <p:cNvPr id="29" name="Connecteur droit avec flèche 28"/>
          <p:cNvCxnSpPr/>
          <p:nvPr/>
        </p:nvCxnSpPr>
        <p:spPr>
          <a:xfrm>
            <a:off x="1397884" y="4560595"/>
            <a:ext cx="365804" cy="17708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433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4940264" y="1412776"/>
            <a:ext cx="4019153" cy="4045858"/>
          </a:xfrm>
          <a:prstGeom prst="rect">
            <a:avLst/>
          </a:prstGeom>
        </p:spPr>
      </p:pic>
      <p:sp>
        <p:nvSpPr>
          <p:cNvPr id="5" name="Titre 4"/>
          <p:cNvSpPr txBox="1">
            <a:spLocks/>
          </p:cNvSpPr>
          <p:nvPr/>
        </p:nvSpPr>
        <p:spPr>
          <a:xfrm>
            <a:off x="454152" y="381000"/>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b="1" dirty="0"/>
              <a:t>3. SAISIE DES VŒUX (suite)</a:t>
            </a:r>
          </a:p>
        </p:txBody>
      </p:sp>
      <p:sp>
        <p:nvSpPr>
          <p:cNvPr id="6" name="ZoneTexte 5"/>
          <p:cNvSpPr txBox="1"/>
          <p:nvPr/>
        </p:nvSpPr>
        <p:spPr>
          <a:xfrm>
            <a:off x="323528" y="1429511"/>
            <a:ext cx="4305672" cy="1569660"/>
          </a:xfrm>
          <a:prstGeom prst="rect">
            <a:avLst/>
          </a:prstGeom>
          <a:noFill/>
        </p:spPr>
        <p:txBody>
          <a:bodyPr wrap="square" rtlCol="0">
            <a:spAutoFit/>
          </a:bodyPr>
          <a:lstStyle/>
          <a:p>
            <a:pPr algn="ctr"/>
            <a:r>
              <a:rPr lang="fr-FR" sz="1600" dirty="0"/>
              <a:t>Si je saisis un vœu hors secteur, j’ai un message d’alerte. Dans ce cas, je dois compléter une demande de dérogation au secteur (à demander auprès du professeur principal ou du secrétariat du collège André Chénier) et la remettre à mon professeur principal le plus rapidement possible.</a:t>
            </a:r>
            <a:endParaRPr lang="fr-FR" sz="1600" b="1" dirty="0"/>
          </a:p>
        </p:txBody>
      </p:sp>
      <p:pic>
        <p:nvPicPr>
          <p:cNvPr id="9" name="Image 8"/>
          <p:cNvPicPr>
            <a:picLocks noChangeAspect="1"/>
          </p:cNvPicPr>
          <p:nvPr/>
        </p:nvPicPr>
        <p:blipFill>
          <a:blip r:embed="rId3"/>
          <a:stretch>
            <a:fillRect/>
          </a:stretch>
        </p:blipFill>
        <p:spPr>
          <a:xfrm>
            <a:off x="1140866" y="3068960"/>
            <a:ext cx="2670995" cy="3579633"/>
          </a:xfrm>
          <a:prstGeom prst="rect">
            <a:avLst/>
          </a:prstGeom>
        </p:spPr>
      </p:pic>
      <p:sp>
        <p:nvSpPr>
          <p:cNvPr id="8" name="ZoneTexte 7"/>
          <p:cNvSpPr txBox="1"/>
          <p:nvPr/>
        </p:nvSpPr>
        <p:spPr>
          <a:xfrm>
            <a:off x="6742544" y="2420889"/>
            <a:ext cx="709775" cy="123111"/>
          </a:xfrm>
          <a:prstGeom prst="rect">
            <a:avLst/>
          </a:prstGeom>
          <a:solidFill>
            <a:schemeClr val="bg1"/>
          </a:solidFill>
        </p:spPr>
        <p:txBody>
          <a:bodyPr wrap="square" lIns="0" tIns="0" rIns="0" bIns="0" rtlCol="0">
            <a:spAutoFit/>
          </a:bodyPr>
          <a:lstStyle/>
          <a:p>
            <a:r>
              <a:rPr lang="fr-FR" sz="800" dirty="0"/>
              <a:t>Nom et Prénom</a:t>
            </a:r>
          </a:p>
        </p:txBody>
      </p:sp>
      <p:cxnSp>
        <p:nvCxnSpPr>
          <p:cNvPr id="10" name="Connecteur droit avec flèche 9"/>
          <p:cNvCxnSpPr/>
          <p:nvPr/>
        </p:nvCxnSpPr>
        <p:spPr>
          <a:xfrm>
            <a:off x="4499992" y="1628800"/>
            <a:ext cx="1368152"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77774" y="2999171"/>
            <a:ext cx="1113906" cy="86187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623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301752" y="228600"/>
            <a:ext cx="8534400" cy="758952"/>
          </a:xfrm>
        </p:spPr>
        <p:txBody>
          <a:bodyPr/>
          <a:lstStyle/>
          <a:p>
            <a:r>
              <a:rPr lang="fr-FR" b="1" dirty="0"/>
              <a:t>3. SAISIE DES VŒUX (suite)</a:t>
            </a:r>
          </a:p>
        </p:txBody>
      </p:sp>
      <p:sp>
        <p:nvSpPr>
          <p:cNvPr id="6" name="ZoneTexte 5"/>
          <p:cNvSpPr txBox="1"/>
          <p:nvPr/>
        </p:nvSpPr>
        <p:spPr>
          <a:xfrm>
            <a:off x="301752" y="1484784"/>
            <a:ext cx="8534400" cy="369332"/>
          </a:xfrm>
          <a:prstGeom prst="rect">
            <a:avLst/>
          </a:prstGeom>
          <a:noFill/>
        </p:spPr>
        <p:txBody>
          <a:bodyPr wrap="square" rtlCol="0">
            <a:spAutoFit/>
          </a:bodyPr>
          <a:lstStyle/>
          <a:p>
            <a:pPr algn="ctr"/>
            <a:r>
              <a:rPr lang="fr-FR" b="1" u="sng" dirty="0"/>
              <a:t>Ordonner et valider ses demandes</a:t>
            </a:r>
          </a:p>
        </p:txBody>
      </p:sp>
      <p:pic>
        <p:nvPicPr>
          <p:cNvPr id="7" name="Image 6"/>
          <p:cNvPicPr>
            <a:picLocks noChangeAspect="1"/>
          </p:cNvPicPr>
          <p:nvPr/>
        </p:nvPicPr>
        <p:blipFill rotWithShape="1">
          <a:blip r:embed="rId2"/>
          <a:srcRect l="10091" b="16326"/>
          <a:stretch/>
        </p:blipFill>
        <p:spPr>
          <a:xfrm>
            <a:off x="179512" y="2564904"/>
            <a:ext cx="5820646" cy="2952328"/>
          </a:xfrm>
          <a:prstGeom prst="rect">
            <a:avLst/>
          </a:prstGeom>
        </p:spPr>
      </p:pic>
      <p:sp>
        <p:nvSpPr>
          <p:cNvPr id="8" name="ZoneTexte 7"/>
          <p:cNvSpPr txBox="1"/>
          <p:nvPr/>
        </p:nvSpPr>
        <p:spPr>
          <a:xfrm>
            <a:off x="2123728" y="2060848"/>
            <a:ext cx="3998670" cy="369332"/>
          </a:xfrm>
          <a:prstGeom prst="rect">
            <a:avLst/>
          </a:prstGeom>
          <a:noFill/>
        </p:spPr>
        <p:txBody>
          <a:bodyPr wrap="square" rtlCol="0">
            <a:spAutoFit/>
          </a:bodyPr>
          <a:lstStyle/>
          <a:p>
            <a:r>
              <a:rPr lang="fr-FR" dirty="0"/>
              <a:t>Vous aurez le nom de l’élève concerné(e)</a:t>
            </a:r>
          </a:p>
        </p:txBody>
      </p:sp>
      <p:cxnSp>
        <p:nvCxnSpPr>
          <p:cNvPr id="9" name="Connecteur droit avec flèche 8"/>
          <p:cNvCxnSpPr/>
          <p:nvPr/>
        </p:nvCxnSpPr>
        <p:spPr>
          <a:xfrm flipH="1">
            <a:off x="2915817" y="2351348"/>
            <a:ext cx="1944215" cy="7383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000158" y="2565097"/>
            <a:ext cx="3002560" cy="923330"/>
          </a:xfrm>
          <a:prstGeom prst="rect">
            <a:avLst/>
          </a:prstGeom>
          <a:noFill/>
        </p:spPr>
        <p:txBody>
          <a:bodyPr wrap="square" rtlCol="0">
            <a:spAutoFit/>
          </a:bodyPr>
          <a:lstStyle/>
          <a:p>
            <a:r>
              <a:rPr lang="fr-FR" dirty="0"/>
              <a:t>Vous retrouverez les différentes demandes qui ont été sélectionnées. </a:t>
            </a:r>
          </a:p>
        </p:txBody>
      </p:sp>
      <p:sp>
        <p:nvSpPr>
          <p:cNvPr id="12" name="ZoneTexte 11"/>
          <p:cNvSpPr txBox="1"/>
          <p:nvPr/>
        </p:nvSpPr>
        <p:spPr>
          <a:xfrm>
            <a:off x="6000158" y="3573016"/>
            <a:ext cx="3002560" cy="1200329"/>
          </a:xfrm>
          <a:prstGeom prst="rect">
            <a:avLst/>
          </a:prstGeom>
          <a:noFill/>
        </p:spPr>
        <p:txBody>
          <a:bodyPr wrap="square" rtlCol="0">
            <a:spAutoFit/>
          </a:bodyPr>
          <a:lstStyle/>
          <a:p>
            <a:r>
              <a:rPr lang="fr-FR" dirty="0"/>
              <a:t>Elles sont classées par rang dans l’ordre de saisie. L’ordre peut être changé à l’aide des flèches en dessous du rang.</a:t>
            </a:r>
          </a:p>
        </p:txBody>
      </p:sp>
      <p:sp>
        <p:nvSpPr>
          <p:cNvPr id="13" name="ZoneTexte 12"/>
          <p:cNvSpPr txBox="1"/>
          <p:nvPr/>
        </p:nvSpPr>
        <p:spPr>
          <a:xfrm>
            <a:off x="6000158" y="4909931"/>
            <a:ext cx="3002560" cy="646331"/>
          </a:xfrm>
          <a:prstGeom prst="rect">
            <a:avLst/>
          </a:prstGeom>
          <a:noFill/>
        </p:spPr>
        <p:txBody>
          <a:bodyPr wrap="square" rtlCol="0">
            <a:spAutoFit/>
          </a:bodyPr>
          <a:lstStyle/>
          <a:p>
            <a:r>
              <a:rPr lang="fr-FR" dirty="0"/>
              <a:t>Chaque demande formulée peut aussi être supprimée.</a:t>
            </a:r>
          </a:p>
        </p:txBody>
      </p:sp>
      <p:cxnSp>
        <p:nvCxnSpPr>
          <p:cNvPr id="14" name="Connecteur droit avec flèche 13"/>
          <p:cNvCxnSpPr/>
          <p:nvPr/>
        </p:nvCxnSpPr>
        <p:spPr>
          <a:xfrm flipH="1" flipV="1">
            <a:off x="1835696" y="3645024"/>
            <a:ext cx="4164462" cy="15548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stCxn id="13" idx="1"/>
          </p:cNvCxnSpPr>
          <p:nvPr/>
        </p:nvCxnSpPr>
        <p:spPr>
          <a:xfrm flipH="1" flipV="1">
            <a:off x="5436097" y="4597601"/>
            <a:ext cx="564061" cy="63549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184086" y="5821981"/>
            <a:ext cx="5820647" cy="400110"/>
          </a:xfrm>
          <a:prstGeom prst="rect">
            <a:avLst/>
          </a:prstGeom>
          <a:noFill/>
        </p:spPr>
        <p:txBody>
          <a:bodyPr wrap="square" rtlCol="0">
            <a:spAutoFit/>
          </a:bodyPr>
          <a:lstStyle/>
          <a:p>
            <a:pPr algn="ctr"/>
            <a:r>
              <a:rPr lang="fr-FR" sz="2000" b="1" dirty="0"/>
              <a:t>Les demandes doivent être validées. </a:t>
            </a:r>
          </a:p>
        </p:txBody>
      </p:sp>
      <p:cxnSp>
        <p:nvCxnSpPr>
          <p:cNvPr id="20" name="Connecteur droit avec flèche 19"/>
          <p:cNvCxnSpPr/>
          <p:nvPr/>
        </p:nvCxnSpPr>
        <p:spPr>
          <a:xfrm flipV="1">
            <a:off x="3203848" y="5255003"/>
            <a:ext cx="288032" cy="56697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5325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979712" y="2564904"/>
            <a:ext cx="5029200" cy="2771775"/>
          </a:xfrm>
          <a:prstGeom prst="rect">
            <a:avLst/>
          </a:prstGeom>
        </p:spPr>
      </p:pic>
      <p:sp>
        <p:nvSpPr>
          <p:cNvPr id="3" name="Rectangle 2"/>
          <p:cNvSpPr/>
          <p:nvPr/>
        </p:nvSpPr>
        <p:spPr>
          <a:xfrm>
            <a:off x="467544" y="5517232"/>
            <a:ext cx="3528392" cy="646331"/>
          </a:xfrm>
          <a:prstGeom prst="rect">
            <a:avLst/>
          </a:prstGeom>
        </p:spPr>
        <p:txBody>
          <a:bodyPr wrap="square">
            <a:spAutoFit/>
          </a:bodyPr>
          <a:lstStyle/>
          <a:p>
            <a:pPr algn="ctr"/>
            <a:r>
              <a:rPr lang="fr-FR" b="1" dirty="0"/>
              <a:t>Les modifications restent possibles jusqu’au 29 mai 2026</a:t>
            </a:r>
            <a:endParaRPr lang="fr-FR" dirty="0"/>
          </a:p>
        </p:txBody>
      </p:sp>
      <p:cxnSp>
        <p:nvCxnSpPr>
          <p:cNvPr id="4" name="Connecteur droit avec flèche 3"/>
          <p:cNvCxnSpPr>
            <a:stCxn id="3" idx="0"/>
          </p:cNvCxnSpPr>
          <p:nvPr/>
        </p:nvCxnSpPr>
        <p:spPr>
          <a:xfrm flipV="1">
            <a:off x="2231740" y="5053190"/>
            <a:ext cx="1188132" cy="46404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itre 4"/>
          <p:cNvSpPr>
            <a:spLocks noGrp="1"/>
          </p:cNvSpPr>
          <p:nvPr>
            <p:ph type="title"/>
          </p:nvPr>
        </p:nvSpPr>
        <p:spPr>
          <a:xfrm>
            <a:off x="301752" y="228600"/>
            <a:ext cx="8534400" cy="758952"/>
          </a:xfrm>
        </p:spPr>
        <p:txBody>
          <a:bodyPr/>
          <a:lstStyle/>
          <a:p>
            <a:r>
              <a:rPr lang="fr-FR" b="1" dirty="0"/>
              <a:t>3. SAISIE DES VŒUX (suite)</a:t>
            </a:r>
          </a:p>
        </p:txBody>
      </p:sp>
      <p:sp>
        <p:nvSpPr>
          <p:cNvPr id="7" name="ZoneTexte 6"/>
          <p:cNvSpPr txBox="1"/>
          <p:nvPr/>
        </p:nvSpPr>
        <p:spPr>
          <a:xfrm>
            <a:off x="301752" y="1484784"/>
            <a:ext cx="8534400" cy="369332"/>
          </a:xfrm>
          <a:prstGeom prst="rect">
            <a:avLst/>
          </a:prstGeom>
          <a:noFill/>
        </p:spPr>
        <p:txBody>
          <a:bodyPr wrap="square" rtlCol="0">
            <a:spAutoFit/>
          </a:bodyPr>
          <a:lstStyle/>
          <a:p>
            <a:pPr algn="ctr"/>
            <a:r>
              <a:rPr lang="fr-FR" b="1" u="sng" dirty="0"/>
              <a:t>Télécharger le Récapitulatif et Modifier ses demandes</a:t>
            </a:r>
          </a:p>
        </p:txBody>
      </p:sp>
      <p:sp>
        <p:nvSpPr>
          <p:cNvPr id="8" name="ZoneTexte 7"/>
          <p:cNvSpPr txBox="1"/>
          <p:nvPr/>
        </p:nvSpPr>
        <p:spPr>
          <a:xfrm>
            <a:off x="860540" y="1886344"/>
            <a:ext cx="7416824" cy="646331"/>
          </a:xfrm>
          <a:prstGeom prst="rect">
            <a:avLst/>
          </a:prstGeom>
          <a:noFill/>
        </p:spPr>
        <p:txBody>
          <a:bodyPr wrap="square" rtlCol="0">
            <a:spAutoFit/>
          </a:bodyPr>
          <a:lstStyle/>
          <a:p>
            <a:pPr algn="ctr"/>
            <a:r>
              <a:rPr lang="fr-FR" dirty="0"/>
              <a:t>Lorsque vous aurez validé les demandes, vous pouvez télécharger un récapitulatif et éventuellement les modifier </a:t>
            </a:r>
          </a:p>
        </p:txBody>
      </p:sp>
      <p:sp>
        <p:nvSpPr>
          <p:cNvPr id="9" name="Rectangle 8"/>
          <p:cNvSpPr/>
          <p:nvPr/>
        </p:nvSpPr>
        <p:spPr>
          <a:xfrm>
            <a:off x="5148064" y="5811787"/>
            <a:ext cx="3528392" cy="369332"/>
          </a:xfrm>
          <a:prstGeom prst="rect">
            <a:avLst/>
          </a:prstGeom>
        </p:spPr>
        <p:txBody>
          <a:bodyPr wrap="square">
            <a:spAutoFit/>
          </a:bodyPr>
          <a:lstStyle/>
          <a:p>
            <a:pPr algn="ctr"/>
            <a:r>
              <a:rPr lang="fr-FR" b="1" dirty="0"/>
              <a:t>Télécharger le récapitulatif</a:t>
            </a:r>
            <a:endParaRPr lang="fr-FR" dirty="0"/>
          </a:p>
        </p:txBody>
      </p:sp>
      <p:cxnSp>
        <p:nvCxnSpPr>
          <p:cNvPr id="10" name="Connecteur droit avec flèche 9"/>
          <p:cNvCxnSpPr>
            <a:stCxn id="9" idx="0"/>
          </p:cNvCxnSpPr>
          <p:nvPr/>
        </p:nvCxnSpPr>
        <p:spPr>
          <a:xfrm flipH="1" flipV="1">
            <a:off x="6012160" y="5264185"/>
            <a:ext cx="900100" cy="547602"/>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5735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3E4CC23A4C99F469B9858BBF0AE8FFC" ma:contentTypeVersion="1" ma:contentTypeDescription="Crée un document." ma:contentTypeScope="" ma:versionID="77f32e495eec883ac8cc7fb410ca4759">
  <xsd:schema xmlns:xsd="http://www.w3.org/2001/XMLSchema" xmlns:p="http://schemas.microsoft.com/office/2006/metadata/properties" xmlns:ns1="http://schemas.microsoft.com/sharepoint/v3" targetNamespace="http://schemas.microsoft.com/office/2006/metadata/properties" ma:root="true" ma:fieldsID="ee565551e1a1637f9df0223e78db73b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4A7CBB5-BF84-4DDA-B0ED-F683CFBDFD7E}">
  <ds:schemaRefs>
    <ds:schemaRef ds:uri="http://schemas.microsoft.com/sharepoint/v3/contenttype/forms"/>
  </ds:schemaRefs>
</ds:datastoreItem>
</file>

<file path=customXml/itemProps2.xml><?xml version="1.0" encoding="utf-8"?>
<ds:datastoreItem xmlns:ds="http://schemas.openxmlformats.org/officeDocument/2006/customXml" ds:itemID="{2AF72873-0CAE-4559-9314-55FBC641AFB7}">
  <ds:schemaRefs>
    <ds:schemaRef ds:uri="http://schemas.microsoft.com/office/2006/metadata/properties"/>
    <ds:schemaRef ds:uri="http://purl.org/dc/terms/"/>
    <ds:schemaRef ds:uri="http://purl.org/dc/elements/1.1/"/>
    <ds:schemaRef ds:uri="http://schemas.openxmlformats.org/package/2006/metadata/core-properties"/>
    <ds:schemaRef ds:uri="http://schemas.microsoft.com/sharepoint/v3"/>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7DADB954-7939-498F-8F41-016EED700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Civic</Template>
  <TotalTime>9271</TotalTime>
  <Words>922</Words>
  <Application>Microsoft Office PowerPoint</Application>
  <PresentationFormat>Affichage à l'écran (4:3)</PresentationFormat>
  <Paragraphs>70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Calibri</vt:lpstr>
      <vt:lpstr>Wingdings</vt:lpstr>
      <vt:lpstr>Wingdings 2</vt:lpstr>
      <vt:lpstr>Civil</vt:lpstr>
      <vt:lpstr>information parents  services de TELEAFFECTATION </vt:lpstr>
      <vt:lpstr> </vt:lpstr>
      <vt:lpstr>SE CONNECTER A « SCOLARITÉ SERVICES »</vt:lpstr>
      <vt:lpstr>SE CONNECTER A « SCOLARITÉ SERVICES »</vt:lpstr>
      <vt:lpstr>CHOISIR SON AFFECTATION</vt:lpstr>
      <vt:lpstr>3. SAISIE DES VŒUX – Du 04 au 29 mai 2026</vt:lpstr>
      <vt:lpstr>Présentation PowerPoint</vt:lpstr>
      <vt:lpstr>3. SAISIE DES VŒUX (suite)</vt:lpstr>
      <vt:lpstr>3. SAISIE DES VŒUX (suite)</vt:lpstr>
      <vt:lpstr>3. SAISIE DES VŒUX (suite)</vt:lpstr>
      <vt:lpstr>3. SAISIE DES VŒUX (suite)</vt:lpstr>
      <vt:lpstr>4. Consultation des résultats</vt:lpstr>
      <vt:lpstr>Informations générales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Hervé</dc:creator>
  <cp:lastModifiedBy>pr</cp:lastModifiedBy>
  <cp:revision>418</cp:revision>
  <cp:lastPrinted>2020-01-24T10:29:30Z</cp:lastPrinted>
  <dcterms:modified xsi:type="dcterms:W3CDTF">2026-05-12T13:13:13Z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0x010100C3E4CC23A4C99F469B9858BBF0AE8FFC</vt:lpwstr>
  </property>
</Properties>
</file>